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Poppins" charset="1" panose="00000500000000000000"/>
      <p:regular r:id="rId16"/>
    </p:embeddedFont>
    <p:embeddedFont>
      <p:font typeface="Agrandir Bold" charset="1" panose="000008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7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8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10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0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2944622"/>
            <a:ext cx="11753478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1028700" y="7525656"/>
            <a:ext cx="11519996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oval" len="lg" w="lg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673651" y="1556817"/>
            <a:ext cx="7173367" cy="7173367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511191" cy="10287000"/>
            <a:chOff x="0" y="0"/>
            <a:chExt cx="134635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424530" y="1487853"/>
            <a:ext cx="3956368" cy="471177"/>
            <a:chOff x="0" y="0"/>
            <a:chExt cx="1042006" cy="12409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42006" cy="124096"/>
            </a:xfrm>
            <a:custGeom>
              <a:avLst/>
              <a:gdLst/>
              <a:ahLst/>
              <a:cxnLst/>
              <a:rect r="r" b="b" t="t" l="l"/>
              <a:pathLst>
                <a:path h="124096" w="1042006">
                  <a:moveTo>
                    <a:pt x="62048" y="0"/>
                  </a:moveTo>
                  <a:lnTo>
                    <a:pt x="979958" y="0"/>
                  </a:lnTo>
                  <a:cubicBezTo>
                    <a:pt x="996414" y="0"/>
                    <a:pt x="1012197" y="6537"/>
                    <a:pt x="1023833" y="18173"/>
                  </a:cubicBezTo>
                  <a:cubicBezTo>
                    <a:pt x="1035469" y="29810"/>
                    <a:pt x="1042006" y="45592"/>
                    <a:pt x="1042006" y="62048"/>
                  </a:cubicBezTo>
                  <a:lnTo>
                    <a:pt x="1042006" y="62048"/>
                  </a:lnTo>
                  <a:cubicBezTo>
                    <a:pt x="1042006" y="96316"/>
                    <a:pt x="1014227" y="124096"/>
                    <a:pt x="979958" y="124096"/>
                  </a:cubicBezTo>
                  <a:lnTo>
                    <a:pt x="62048" y="124096"/>
                  </a:lnTo>
                  <a:cubicBezTo>
                    <a:pt x="45592" y="124096"/>
                    <a:pt x="29810" y="117559"/>
                    <a:pt x="18173" y="105923"/>
                  </a:cubicBezTo>
                  <a:cubicBezTo>
                    <a:pt x="6537" y="94286"/>
                    <a:pt x="0" y="78504"/>
                    <a:pt x="0" y="62048"/>
                  </a:cubicBezTo>
                  <a:lnTo>
                    <a:pt x="0" y="62048"/>
                  </a:lnTo>
                  <a:cubicBezTo>
                    <a:pt x="0" y="45592"/>
                    <a:pt x="6537" y="29810"/>
                    <a:pt x="18173" y="18173"/>
                  </a:cubicBezTo>
                  <a:cubicBezTo>
                    <a:pt x="29810" y="6537"/>
                    <a:pt x="45592" y="0"/>
                    <a:pt x="62048" y="0"/>
                  </a:cubicBez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1042006" cy="1907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5416719" y="1582672"/>
            <a:ext cx="333250" cy="333250"/>
          </a:xfrm>
          <a:custGeom>
            <a:avLst/>
            <a:gdLst/>
            <a:ahLst/>
            <a:cxnLst/>
            <a:rect r="r" b="b" t="t" l="l"/>
            <a:pathLst>
              <a:path h="333250" w="333250">
                <a:moveTo>
                  <a:pt x="0" y="0"/>
                </a:moveTo>
                <a:lnTo>
                  <a:pt x="333250" y="0"/>
                </a:lnTo>
                <a:lnTo>
                  <a:pt x="333250" y="333250"/>
                </a:lnTo>
                <a:lnTo>
                  <a:pt x="0" y="333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51782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647891" y="1477697"/>
            <a:ext cx="3927152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Dusky India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47476" y="3624208"/>
            <a:ext cx="8004987" cy="3088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16"/>
              </a:lnSpc>
            </a:pPr>
            <a:r>
              <a:rPr lang="en-US" sz="68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Luminaki – Bakuchi Face Serum </a:t>
            </a:r>
          </a:p>
          <a:p>
            <a:pPr algn="l">
              <a:lnSpc>
                <a:spcPts val="7616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10800000">
            <a:off x="13074898" y="-309446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57379" y="1263557"/>
            <a:ext cx="7041302" cy="7759885"/>
            <a:chOff x="0" y="0"/>
            <a:chExt cx="1069836" cy="117901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69836" cy="1179016"/>
            </a:xfrm>
            <a:custGeom>
              <a:avLst/>
              <a:gdLst/>
              <a:ahLst/>
              <a:cxnLst/>
              <a:rect r="r" b="b" t="t" l="l"/>
              <a:pathLst>
                <a:path h="1179016" w="1069836">
                  <a:moveTo>
                    <a:pt x="57174" y="0"/>
                  </a:moveTo>
                  <a:lnTo>
                    <a:pt x="1012662" y="0"/>
                  </a:lnTo>
                  <a:cubicBezTo>
                    <a:pt x="1027826" y="0"/>
                    <a:pt x="1042368" y="6024"/>
                    <a:pt x="1053090" y="16746"/>
                  </a:cubicBezTo>
                  <a:cubicBezTo>
                    <a:pt x="1063813" y="27468"/>
                    <a:pt x="1069836" y="42011"/>
                    <a:pt x="1069836" y="57174"/>
                  </a:cubicBezTo>
                  <a:lnTo>
                    <a:pt x="1069836" y="1121842"/>
                  </a:lnTo>
                  <a:cubicBezTo>
                    <a:pt x="1069836" y="1137005"/>
                    <a:pt x="1063813" y="1151548"/>
                    <a:pt x="1053090" y="1162270"/>
                  </a:cubicBezTo>
                  <a:cubicBezTo>
                    <a:pt x="1042368" y="1172992"/>
                    <a:pt x="1027826" y="1179016"/>
                    <a:pt x="1012662" y="1179016"/>
                  </a:cubicBezTo>
                  <a:lnTo>
                    <a:pt x="57174" y="1179016"/>
                  </a:lnTo>
                  <a:cubicBezTo>
                    <a:pt x="42011" y="1179016"/>
                    <a:pt x="27468" y="1172992"/>
                    <a:pt x="16746" y="1162270"/>
                  </a:cubicBezTo>
                  <a:cubicBezTo>
                    <a:pt x="6024" y="1151548"/>
                    <a:pt x="0" y="1137005"/>
                    <a:pt x="0" y="1121842"/>
                  </a:cubicBezTo>
                  <a:lnTo>
                    <a:pt x="0" y="57174"/>
                  </a:lnTo>
                  <a:cubicBezTo>
                    <a:pt x="0" y="42011"/>
                    <a:pt x="6024" y="27468"/>
                    <a:pt x="16746" y="16746"/>
                  </a:cubicBezTo>
                  <a:cubicBezTo>
                    <a:pt x="27468" y="6024"/>
                    <a:pt x="42011" y="0"/>
                    <a:pt x="57174" y="0"/>
                  </a:cubicBezTo>
                  <a:close/>
                </a:path>
              </a:pathLst>
            </a:custGeom>
            <a:blipFill>
              <a:blip r:embed="rId3"/>
              <a:stretch>
                <a:fillRect l="-5102" t="0" r="-5102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511191" cy="10287000"/>
            <a:chOff x="0" y="0"/>
            <a:chExt cx="134635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574733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4448902"/>
            <a:ext cx="8115300" cy="28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 we age, the skin naturally changes. Fine lines, dullness, uneven texture, dryness, and loss </a:t>
            </a:r>
            <a:r>
              <a:rPr lang="en-US" sz="2000" u="none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of radiance can gradually become more noticeable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– Bakuchi Face Serum brings the botanical goodness of Bakuchi into a lightweight serum designed to complement your daily skincare routine and support smoother, healthier-looking skin.</a:t>
            </a:r>
          </a:p>
          <a:p>
            <a:pPr algn="l" marL="0" indent="0" lvl="0">
              <a:lnSpc>
                <a:spcPts val="280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1757182"/>
            <a:ext cx="6580374" cy="1431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Meet Luminaki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– Bakuchi Face Serum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10800000">
            <a:off x="-1054687" y="-309446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0" y="9972183"/>
                </a:moveTo>
                <a:lnTo>
                  <a:pt x="6847566" y="9972183"/>
                </a:lnTo>
                <a:lnTo>
                  <a:pt x="6847566" y="0"/>
                </a:lnTo>
                <a:lnTo>
                  <a:pt x="0" y="0"/>
                </a:lnTo>
                <a:lnTo>
                  <a:pt x="0" y="9972183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6304583" y="3786111"/>
            <a:ext cx="11328094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none" len="sm" w="sm"/>
            <a:tailEnd type="oval" len="lg" w="lg"/>
          </a:ln>
        </p:spPr>
      </p:sp>
      <p:grpSp>
        <p:nvGrpSpPr>
          <p:cNvPr name="Group 4" id="4"/>
          <p:cNvGrpSpPr/>
          <p:nvPr/>
        </p:nvGrpSpPr>
        <p:grpSpPr>
          <a:xfrm rot="0">
            <a:off x="1937923" y="1263557"/>
            <a:ext cx="7041302" cy="7759885"/>
            <a:chOff x="0" y="0"/>
            <a:chExt cx="1069836" cy="11790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69836" cy="1179016"/>
            </a:xfrm>
            <a:custGeom>
              <a:avLst/>
              <a:gdLst/>
              <a:ahLst/>
              <a:cxnLst/>
              <a:rect r="r" b="b" t="t" l="l"/>
              <a:pathLst>
                <a:path h="1179016" w="1069836">
                  <a:moveTo>
                    <a:pt x="57174" y="0"/>
                  </a:moveTo>
                  <a:lnTo>
                    <a:pt x="1012662" y="0"/>
                  </a:lnTo>
                  <a:cubicBezTo>
                    <a:pt x="1027826" y="0"/>
                    <a:pt x="1042368" y="6024"/>
                    <a:pt x="1053090" y="16746"/>
                  </a:cubicBezTo>
                  <a:cubicBezTo>
                    <a:pt x="1063813" y="27468"/>
                    <a:pt x="1069836" y="42011"/>
                    <a:pt x="1069836" y="57174"/>
                  </a:cubicBezTo>
                  <a:lnTo>
                    <a:pt x="1069836" y="1121842"/>
                  </a:lnTo>
                  <a:cubicBezTo>
                    <a:pt x="1069836" y="1137005"/>
                    <a:pt x="1063813" y="1151548"/>
                    <a:pt x="1053090" y="1162270"/>
                  </a:cubicBezTo>
                  <a:cubicBezTo>
                    <a:pt x="1042368" y="1172992"/>
                    <a:pt x="1027826" y="1179016"/>
                    <a:pt x="1012662" y="1179016"/>
                  </a:cubicBezTo>
                  <a:lnTo>
                    <a:pt x="57174" y="1179016"/>
                  </a:lnTo>
                  <a:cubicBezTo>
                    <a:pt x="42011" y="1179016"/>
                    <a:pt x="27468" y="1172992"/>
                    <a:pt x="16746" y="1162270"/>
                  </a:cubicBezTo>
                  <a:cubicBezTo>
                    <a:pt x="6024" y="1151548"/>
                    <a:pt x="0" y="1137005"/>
                    <a:pt x="0" y="1121842"/>
                  </a:cubicBezTo>
                  <a:lnTo>
                    <a:pt x="0" y="57174"/>
                  </a:lnTo>
                  <a:cubicBezTo>
                    <a:pt x="0" y="42011"/>
                    <a:pt x="6024" y="27468"/>
                    <a:pt x="16746" y="16746"/>
                  </a:cubicBezTo>
                  <a:cubicBezTo>
                    <a:pt x="27468" y="6024"/>
                    <a:pt x="42011" y="0"/>
                    <a:pt x="57174" y="0"/>
                  </a:cubicBezTo>
                  <a:close/>
                </a:path>
              </a:pathLst>
            </a:custGeom>
            <a:blipFill>
              <a:blip r:embed="rId3"/>
              <a:stretch>
                <a:fillRect l="-5102" t="0" r="-5102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840678" y="1735059"/>
            <a:ext cx="6580374" cy="1431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Best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Face Serum for Age Control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40678" y="4233786"/>
            <a:ext cx="7418622" cy="4949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When choosing the best face serum for age control, consistency and targeted skincare are important.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is designed for people who want to include botanical-inspired care in a routine focused on maintaining youthful-looking skin.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It Supports: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Smoother-looking skin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 radiant complex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ion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Hydrated-looking skin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mproved-looking skin texture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Daily anti-aging skincare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In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stead of complicated routines, Luminaki offers a simple serum step for everyday facial care.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17776809" y="0"/>
            <a:ext cx="511191" cy="10287000"/>
            <a:chOff x="0" y="0"/>
            <a:chExt cx="134635" cy="27093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1968630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7933" y="-436169"/>
            <a:ext cx="14932134" cy="6140458"/>
            <a:chOff x="0" y="0"/>
            <a:chExt cx="2268748" cy="9329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68748" cy="932964"/>
            </a:xfrm>
            <a:custGeom>
              <a:avLst/>
              <a:gdLst/>
              <a:ahLst/>
              <a:cxnLst/>
              <a:rect r="r" b="b" t="t" l="l"/>
              <a:pathLst>
                <a:path h="932964" w="2268748">
                  <a:moveTo>
                    <a:pt x="26961" y="0"/>
                  </a:moveTo>
                  <a:lnTo>
                    <a:pt x="2241787" y="0"/>
                  </a:lnTo>
                  <a:cubicBezTo>
                    <a:pt x="2248938" y="0"/>
                    <a:pt x="2255795" y="2840"/>
                    <a:pt x="2260851" y="7897"/>
                  </a:cubicBezTo>
                  <a:cubicBezTo>
                    <a:pt x="2265907" y="12953"/>
                    <a:pt x="2268748" y="19810"/>
                    <a:pt x="2268748" y="26961"/>
                  </a:cubicBezTo>
                  <a:lnTo>
                    <a:pt x="2268748" y="906004"/>
                  </a:lnTo>
                  <a:cubicBezTo>
                    <a:pt x="2268748" y="913154"/>
                    <a:pt x="2265907" y="920012"/>
                    <a:pt x="2260851" y="925068"/>
                  </a:cubicBezTo>
                  <a:cubicBezTo>
                    <a:pt x="2255795" y="930124"/>
                    <a:pt x="2248938" y="932964"/>
                    <a:pt x="2241787" y="932964"/>
                  </a:cubicBezTo>
                  <a:lnTo>
                    <a:pt x="26961" y="932964"/>
                  </a:lnTo>
                  <a:cubicBezTo>
                    <a:pt x="19810" y="932964"/>
                    <a:pt x="12953" y="930124"/>
                    <a:pt x="7897" y="925068"/>
                  </a:cubicBezTo>
                  <a:cubicBezTo>
                    <a:pt x="2840" y="920012"/>
                    <a:pt x="0" y="913154"/>
                    <a:pt x="0" y="906004"/>
                  </a:cubicBezTo>
                  <a:lnTo>
                    <a:pt x="0" y="26961"/>
                  </a:lnTo>
                  <a:cubicBezTo>
                    <a:pt x="0" y="19810"/>
                    <a:pt x="2840" y="12953"/>
                    <a:pt x="7897" y="7897"/>
                  </a:cubicBezTo>
                  <a:cubicBezTo>
                    <a:pt x="12953" y="2840"/>
                    <a:pt x="19810" y="0"/>
                    <a:pt x="2696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71588" r="0" b="-71588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204676" y="5883259"/>
            <a:ext cx="9405391" cy="28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Bakuchi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is a traditional botanical ingredient that has been valued in Indian wellness and skincare practices.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The Bakuchi benefits that make it interesting for modern skincare include its association with botanical skin nourishment and age-focused skincare routines.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brings this traditional botanical into a convenient facial serum format for those who prefer nature-inspired skincare.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6115983"/>
            <a:ext cx="6175976" cy="143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Und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erstanding Bakuchi Benefits</a:t>
            </a: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8993068" y="701360"/>
            <a:ext cx="511191" cy="18660088"/>
            <a:chOff x="0" y="0"/>
            <a:chExt cx="134635" cy="49145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4914591"/>
            </a:xfrm>
            <a:custGeom>
              <a:avLst/>
              <a:gdLst/>
              <a:ahLst/>
              <a:cxnLst/>
              <a:rect r="r" b="b" t="t" l="l"/>
              <a:pathLst>
                <a:path h="4914591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4914591"/>
                  </a:lnTo>
                  <a:lnTo>
                    <a:pt x="0" y="4914591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4952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true" rot="-10800000">
            <a:off x="-3925768" y="-4267894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8395929">
            <a:off x="16551307" y="1869667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10800000">
            <a:off x="-2395083" y="-3527568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54230" y="1458523"/>
            <a:ext cx="8090499" cy="8378913"/>
            <a:chOff x="0" y="0"/>
            <a:chExt cx="1071799" cy="111000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71799" cy="1110007"/>
            </a:xfrm>
            <a:custGeom>
              <a:avLst/>
              <a:gdLst/>
              <a:ahLst/>
              <a:cxnLst/>
              <a:rect r="r" b="b" t="t" l="l"/>
              <a:pathLst>
                <a:path h="1110007" w="1071799">
                  <a:moveTo>
                    <a:pt x="28707" y="0"/>
                  </a:moveTo>
                  <a:lnTo>
                    <a:pt x="1043091" y="0"/>
                  </a:lnTo>
                  <a:cubicBezTo>
                    <a:pt x="1058946" y="0"/>
                    <a:pt x="1071799" y="12853"/>
                    <a:pt x="1071799" y="28707"/>
                  </a:cubicBezTo>
                  <a:lnTo>
                    <a:pt x="1071799" y="1081299"/>
                  </a:lnTo>
                  <a:cubicBezTo>
                    <a:pt x="1071799" y="1097154"/>
                    <a:pt x="1058946" y="1110007"/>
                    <a:pt x="1043091" y="1110007"/>
                  </a:cubicBezTo>
                  <a:lnTo>
                    <a:pt x="28707" y="1110007"/>
                  </a:lnTo>
                  <a:cubicBezTo>
                    <a:pt x="12853" y="1110007"/>
                    <a:pt x="0" y="1097154"/>
                    <a:pt x="0" y="1081299"/>
                  </a:cubicBezTo>
                  <a:lnTo>
                    <a:pt x="0" y="28707"/>
                  </a:lnTo>
                  <a:cubicBezTo>
                    <a:pt x="0" y="12853"/>
                    <a:pt x="12853" y="0"/>
                    <a:pt x="28707" y="0"/>
                  </a:cubicBezTo>
                  <a:close/>
                </a:path>
              </a:pathLst>
            </a:custGeom>
            <a:blipFill>
              <a:blip r:embed="rId3"/>
              <a:stretch>
                <a:fillRect l="-1782" t="0" r="-1782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9844729" y="1919267"/>
            <a:ext cx="7414571" cy="2244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Bakuchi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for Youthful-Looking Skin</a:t>
            </a:r>
          </a:p>
          <a:p>
            <a:pPr algn="l">
              <a:lnSpc>
                <a:spcPts val="550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9844729" y="4923135"/>
            <a:ext cx="7677528" cy="424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Modern skincare user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 are increasingly exploring botanical ingredients as part of the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ir anti-aging routines.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– Bakuchi Face Serum is designed to support the appearance of: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Smooth-looking skin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Heal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thy-look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ing radiance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Even-looking texture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Supple, hydrated skin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Youthful-looking complexion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With regular use, it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becomes an easy addition to a consistent skincare routine.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7776809" y="0"/>
            <a:ext cx="511191" cy="10287000"/>
            <a:chOff x="0" y="0"/>
            <a:chExt cx="134635" cy="27093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10" id="10"/>
          <p:cNvSpPr/>
          <p:nvPr/>
        </p:nvSpPr>
        <p:spPr>
          <a:xfrm flipH="true">
            <a:off x="10600652" y="4256385"/>
            <a:ext cx="11753478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11968630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7923" y="1263557"/>
            <a:ext cx="7041302" cy="7759885"/>
            <a:chOff x="0" y="0"/>
            <a:chExt cx="1069836" cy="11790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69836" cy="1179016"/>
            </a:xfrm>
            <a:custGeom>
              <a:avLst/>
              <a:gdLst/>
              <a:ahLst/>
              <a:cxnLst/>
              <a:rect r="r" b="b" t="t" l="l"/>
              <a:pathLst>
                <a:path h="1179016" w="1069836">
                  <a:moveTo>
                    <a:pt x="57174" y="0"/>
                  </a:moveTo>
                  <a:lnTo>
                    <a:pt x="1012662" y="0"/>
                  </a:lnTo>
                  <a:cubicBezTo>
                    <a:pt x="1027826" y="0"/>
                    <a:pt x="1042368" y="6024"/>
                    <a:pt x="1053090" y="16746"/>
                  </a:cubicBezTo>
                  <a:cubicBezTo>
                    <a:pt x="1063813" y="27468"/>
                    <a:pt x="1069836" y="42011"/>
                    <a:pt x="1069836" y="57174"/>
                  </a:cubicBezTo>
                  <a:lnTo>
                    <a:pt x="1069836" y="1121842"/>
                  </a:lnTo>
                  <a:cubicBezTo>
                    <a:pt x="1069836" y="1137005"/>
                    <a:pt x="1063813" y="1151548"/>
                    <a:pt x="1053090" y="1162270"/>
                  </a:cubicBezTo>
                  <a:cubicBezTo>
                    <a:pt x="1042368" y="1172992"/>
                    <a:pt x="1027826" y="1179016"/>
                    <a:pt x="1012662" y="1179016"/>
                  </a:cubicBezTo>
                  <a:lnTo>
                    <a:pt x="57174" y="1179016"/>
                  </a:lnTo>
                  <a:cubicBezTo>
                    <a:pt x="42011" y="1179016"/>
                    <a:pt x="27468" y="1172992"/>
                    <a:pt x="16746" y="1162270"/>
                  </a:cubicBezTo>
                  <a:cubicBezTo>
                    <a:pt x="6024" y="1151548"/>
                    <a:pt x="0" y="1137005"/>
                    <a:pt x="0" y="1121842"/>
                  </a:cubicBezTo>
                  <a:lnTo>
                    <a:pt x="0" y="57174"/>
                  </a:lnTo>
                  <a:cubicBezTo>
                    <a:pt x="0" y="42011"/>
                    <a:pt x="6024" y="27468"/>
                    <a:pt x="16746" y="16746"/>
                  </a:cubicBezTo>
                  <a:cubicBezTo>
                    <a:pt x="27468" y="6024"/>
                    <a:pt x="42011" y="0"/>
                    <a:pt x="57174" y="0"/>
                  </a:cubicBezTo>
                  <a:close/>
                </a:path>
              </a:pathLst>
            </a:custGeom>
            <a:blipFill>
              <a:blip r:embed="rId2"/>
              <a:stretch>
                <a:fillRect l="-5102" t="0" r="-5102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8979225" y="4850278"/>
            <a:ext cx="7779920" cy="28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Your skin can look tired and dull due to stress,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pollution, sun exposure, dehydration, and everyday environmental factors.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 skin rejuvenation serum can help make targeted skincare a regular part of your routine.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provides lightweight, botanical-inspired care to help your complexion look: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Fresh • 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Hydrated • Smooth • Radiant • Healthy</a:t>
            </a:r>
          </a:p>
          <a:p>
            <a:pPr algn="l" marL="0" indent="0" lvl="0">
              <a:lnSpc>
                <a:spcPts val="280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8936091" y="2498822"/>
            <a:ext cx="7866188" cy="206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Skin Rejuvenation Serum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for Daily Care</a:t>
            </a:r>
          </a:p>
          <a:p>
            <a:pPr algn="l">
              <a:lnSpc>
                <a:spcPts val="500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17776809" y="0"/>
            <a:ext cx="511191" cy="10287000"/>
            <a:chOff x="0" y="0"/>
            <a:chExt cx="134635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1968630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10800000">
            <a:off x="13074898" y="-309446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1554419" y="4460373"/>
            <a:ext cx="11753478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oval" len="lg" w="lg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457379" y="1263557"/>
            <a:ext cx="7041302" cy="7759885"/>
            <a:chOff x="0" y="0"/>
            <a:chExt cx="1069836" cy="11790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69836" cy="1179016"/>
            </a:xfrm>
            <a:custGeom>
              <a:avLst/>
              <a:gdLst/>
              <a:ahLst/>
              <a:cxnLst/>
              <a:rect r="r" b="b" t="t" l="l"/>
              <a:pathLst>
                <a:path h="1179016" w="1069836">
                  <a:moveTo>
                    <a:pt x="57174" y="0"/>
                  </a:moveTo>
                  <a:lnTo>
                    <a:pt x="1012662" y="0"/>
                  </a:lnTo>
                  <a:cubicBezTo>
                    <a:pt x="1027826" y="0"/>
                    <a:pt x="1042368" y="6024"/>
                    <a:pt x="1053090" y="16746"/>
                  </a:cubicBezTo>
                  <a:cubicBezTo>
                    <a:pt x="1063813" y="27468"/>
                    <a:pt x="1069836" y="42011"/>
                    <a:pt x="1069836" y="57174"/>
                  </a:cubicBezTo>
                  <a:lnTo>
                    <a:pt x="1069836" y="1121842"/>
                  </a:lnTo>
                  <a:cubicBezTo>
                    <a:pt x="1069836" y="1137005"/>
                    <a:pt x="1063813" y="1151548"/>
                    <a:pt x="1053090" y="1162270"/>
                  </a:cubicBezTo>
                  <a:cubicBezTo>
                    <a:pt x="1042368" y="1172992"/>
                    <a:pt x="1027826" y="1179016"/>
                    <a:pt x="1012662" y="1179016"/>
                  </a:cubicBezTo>
                  <a:lnTo>
                    <a:pt x="57174" y="1179016"/>
                  </a:lnTo>
                  <a:cubicBezTo>
                    <a:pt x="42011" y="1179016"/>
                    <a:pt x="27468" y="1172992"/>
                    <a:pt x="16746" y="1162270"/>
                  </a:cubicBezTo>
                  <a:cubicBezTo>
                    <a:pt x="6024" y="1151548"/>
                    <a:pt x="0" y="1137005"/>
                    <a:pt x="0" y="1121842"/>
                  </a:cubicBezTo>
                  <a:lnTo>
                    <a:pt x="0" y="57174"/>
                  </a:lnTo>
                  <a:cubicBezTo>
                    <a:pt x="0" y="42011"/>
                    <a:pt x="6024" y="27468"/>
                    <a:pt x="16746" y="16746"/>
                  </a:cubicBezTo>
                  <a:cubicBezTo>
                    <a:pt x="27468" y="6024"/>
                    <a:pt x="42011" y="0"/>
                    <a:pt x="57174" y="0"/>
                  </a:cubicBezTo>
                  <a:close/>
                </a:path>
              </a:pathLst>
            </a:custGeom>
            <a:blipFill>
              <a:blip r:embed="rId3"/>
              <a:stretch>
                <a:fillRect l="-5102" t="0" r="-5102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511191" cy="10287000"/>
            <a:chOff x="0" y="0"/>
            <a:chExt cx="134635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554419" y="5076825"/>
            <a:ext cx="7592172" cy="4949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Bakuchi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has a long-standing connection with traditional Indian beauty practices, while modern skincare has renewed interest in botanical ingredients.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Choosing a Bakuchi-based serum allows you to add nature-inspired care to your daily routine without making it complicated.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aki Is Designed For: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Anti-aging skincare routines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Dull-looking skin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Uneven-looking t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ex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ture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Fine-line focused care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Skin rejuvenation routines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Botanical skincare enthusiasts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554419" y="2003508"/>
            <a:ext cx="7066453" cy="206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Why Choose a Bakuchi-Based S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erum?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1968630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7933" y="4983423"/>
            <a:ext cx="14932134" cy="6140458"/>
            <a:chOff x="0" y="0"/>
            <a:chExt cx="2268748" cy="9329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68748" cy="932964"/>
            </a:xfrm>
            <a:custGeom>
              <a:avLst/>
              <a:gdLst/>
              <a:ahLst/>
              <a:cxnLst/>
              <a:rect r="r" b="b" t="t" l="l"/>
              <a:pathLst>
                <a:path h="932964" w="2268748">
                  <a:moveTo>
                    <a:pt x="26961" y="0"/>
                  </a:moveTo>
                  <a:lnTo>
                    <a:pt x="2241787" y="0"/>
                  </a:lnTo>
                  <a:cubicBezTo>
                    <a:pt x="2248938" y="0"/>
                    <a:pt x="2255795" y="2840"/>
                    <a:pt x="2260851" y="7897"/>
                  </a:cubicBezTo>
                  <a:cubicBezTo>
                    <a:pt x="2265907" y="12953"/>
                    <a:pt x="2268748" y="19810"/>
                    <a:pt x="2268748" y="26961"/>
                  </a:cubicBezTo>
                  <a:lnTo>
                    <a:pt x="2268748" y="906004"/>
                  </a:lnTo>
                  <a:cubicBezTo>
                    <a:pt x="2268748" y="913154"/>
                    <a:pt x="2265907" y="920012"/>
                    <a:pt x="2260851" y="925068"/>
                  </a:cubicBezTo>
                  <a:cubicBezTo>
                    <a:pt x="2255795" y="930124"/>
                    <a:pt x="2248938" y="932964"/>
                    <a:pt x="2241787" y="932964"/>
                  </a:cubicBezTo>
                  <a:lnTo>
                    <a:pt x="26961" y="932964"/>
                  </a:lnTo>
                  <a:cubicBezTo>
                    <a:pt x="19810" y="932964"/>
                    <a:pt x="12953" y="930124"/>
                    <a:pt x="7897" y="925068"/>
                  </a:cubicBezTo>
                  <a:cubicBezTo>
                    <a:pt x="2840" y="920012"/>
                    <a:pt x="0" y="913154"/>
                    <a:pt x="0" y="906004"/>
                  </a:cubicBezTo>
                  <a:lnTo>
                    <a:pt x="0" y="26961"/>
                  </a:lnTo>
                  <a:cubicBezTo>
                    <a:pt x="0" y="19810"/>
                    <a:pt x="2840" y="12953"/>
                    <a:pt x="7897" y="7897"/>
                  </a:cubicBezTo>
                  <a:cubicBezTo>
                    <a:pt x="12953" y="2840"/>
                    <a:pt x="19810" y="0"/>
                    <a:pt x="2696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71588" r="0" b="-71588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418136" y="2407675"/>
            <a:ext cx="6725864" cy="143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Lightweight Texture,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Easy Routine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248664" y="767695"/>
            <a:ext cx="9039336" cy="318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– Bakuchi Face Serum is designed to feel lightweight and comfortable on the skin.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It can be easily laye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red with other skincare essentials, making it suitable for bo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th morning and evening routines.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Simple Daily Routine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leanse → Luminaki Serum → Moisturizer →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Su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nscreen (AM)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This simple routine helps you maintain consistent skincare without unnecessary complexity.</a:t>
            </a:r>
          </a:p>
          <a:p>
            <a:pPr algn="l" marL="0" indent="0" lvl="0">
              <a:lnSpc>
                <a:spcPts val="280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8993068" y="-9074448"/>
            <a:ext cx="511191" cy="18660088"/>
            <a:chOff x="0" y="0"/>
            <a:chExt cx="134635" cy="49145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4914591"/>
            </a:xfrm>
            <a:custGeom>
              <a:avLst/>
              <a:gdLst/>
              <a:ahLst/>
              <a:cxnLst/>
              <a:rect r="r" b="b" t="t" l="l"/>
              <a:pathLst>
                <a:path h="4914591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4914591"/>
                  </a:lnTo>
                  <a:lnTo>
                    <a:pt x="0" y="4914591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4952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true" rot="-10800000">
            <a:off x="-2326913" y="1028700"/>
            <a:ext cx="5057223" cy="7364887"/>
          </a:xfrm>
          <a:custGeom>
            <a:avLst/>
            <a:gdLst/>
            <a:ahLst/>
            <a:cxnLst/>
            <a:rect r="r" b="b" t="t" l="l"/>
            <a:pathLst>
              <a:path h="7364887" w="5057223">
                <a:moveTo>
                  <a:pt x="5057223" y="7364887"/>
                </a:moveTo>
                <a:lnTo>
                  <a:pt x="0" y="7364887"/>
                </a:lnTo>
                <a:lnTo>
                  <a:pt x="0" y="0"/>
                </a:lnTo>
                <a:lnTo>
                  <a:pt x="5057223" y="0"/>
                </a:lnTo>
                <a:lnTo>
                  <a:pt x="5057223" y="7364887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8395929">
            <a:off x="15465007" y="4480640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7933" y="4146542"/>
            <a:ext cx="7570731" cy="6140458"/>
            <a:chOff x="0" y="0"/>
            <a:chExt cx="1150276" cy="9329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50276" cy="932964"/>
            </a:xfrm>
            <a:custGeom>
              <a:avLst/>
              <a:gdLst/>
              <a:ahLst/>
              <a:cxnLst/>
              <a:rect r="r" b="b" t="t" l="l"/>
              <a:pathLst>
                <a:path h="932964" w="1150276">
                  <a:moveTo>
                    <a:pt x="53176" y="0"/>
                  </a:moveTo>
                  <a:lnTo>
                    <a:pt x="1097100" y="0"/>
                  </a:lnTo>
                  <a:cubicBezTo>
                    <a:pt x="1126469" y="0"/>
                    <a:pt x="1150276" y="23808"/>
                    <a:pt x="1150276" y="53176"/>
                  </a:cubicBezTo>
                  <a:lnTo>
                    <a:pt x="1150276" y="879789"/>
                  </a:lnTo>
                  <a:cubicBezTo>
                    <a:pt x="1150276" y="909157"/>
                    <a:pt x="1126469" y="932964"/>
                    <a:pt x="1097100" y="932964"/>
                  </a:cubicBezTo>
                  <a:lnTo>
                    <a:pt x="53176" y="932964"/>
                  </a:lnTo>
                  <a:cubicBezTo>
                    <a:pt x="39073" y="932964"/>
                    <a:pt x="25547" y="927362"/>
                    <a:pt x="15575" y="917390"/>
                  </a:cubicBezTo>
                  <a:cubicBezTo>
                    <a:pt x="5602" y="907417"/>
                    <a:pt x="0" y="893892"/>
                    <a:pt x="0" y="879789"/>
                  </a:cubicBezTo>
                  <a:lnTo>
                    <a:pt x="0" y="53176"/>
                  </a:lnTo>
                  <a:cubicBezTo>
                    <a:pt x="0" y="39073"/>
                    <a:pt x="5602" y="25547"/>
                    <a:pt x="15575" y="15575"/>
                  </a:cubicBezTo>
                  <a:cubicBezTo>
                    <a:pt x="25547" y="5602"/>
                    <a:pt x="39073" y="0"/>
                    <a:pt x="53176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1646" r="0" b="-1164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102996" y="1934965"/>
            <a:ext cx="6725864" cy="206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How to Use Luminaki – Bakuchi Face Serum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08153" y="4079867"/>
            <a:ext cx="7101914" cy="354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For 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an easy application: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Cleanse your face thoroughly.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Take a few drops of Luminaki serum.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Apply evenly to your face and neck.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Gently massage or pat until absorbed.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Follow with your preferred moisturizer.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Apply sunscreen during the daytime.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Consistent use is an important part of any skincare routine focused on long-term skin health.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8993068" y="-9074448"/>
            <a:ext cx="511191" cy="18660088"/>
            <a:chOff x="0" y="0"/>
            <a:chExt cx="134635" cy="49145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4914591"/>
            </a:xfrm>
            <a:custGeom>
              <a:avLst/>
              <a:gdLst/>
              <a:ahLst/>
              <a:cxnLst/>
              <a:rect r="r" b="b" t="t" l="l"/>
              <a:pathLst>
                <a:path h="4914591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4914591"/>
                  </a:lnTo>
                  <a:lnTo>
                    <a:pt x="0" y="4914591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4952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true" rot="-10800000">
            <a:off x="-2326913" y="1028700"/>
            <a:ext cx="5057223" cy="7364887"/>
          </a:xfrm>
          <a:custGeom>
            <a:avLst/>
            <a:gdLst/>
            <a:ahLst/>
            <a:cxnLst/>
            <a:rect r="r" b="b" t="t" l="l"/>
            <a:pathLst>
              <a:path h="7364887" w="5057223">
                <a:moveTo>
                  <a:pt x="5057223" y="7364887"/>
                </a:moveTo>
                <a:lnTo>
                  <a:pt x="0" y="7364887"/>
                </a:lnTo>
                <a:lnTo>
                  <a:pt x="0" y="0"/>
                </a:lnTo>
                <a:lnTo>
                  <a:pt x="5057223" y="0"/>
                </a:lnTo>
                <a:lnTo>
                  <a:pt x="5057223" y="7364887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8395929">
            <a:off x="15465007" y="4480640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7933" y="4146542"/>
            <a:ext cx="7570731" cy="6140458"/>
            <a:chOff x="0" y="0"/>
            <a:chExt cx="1150276" cy="9329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50276" cy="932964"/>
            </a:xfrm>
            <a:custGeom>
              <a:avLst/>
              <a:gdLst/>
              <a:ahLst/>
              <a:cxnLst/>
              <a:rect r="r" b="b" t="t" l="l"/>
              <a:pathLst>
                <a:path h="932964" w="1150276">
                  <a:moveTo>
                    <a:pt x="53176" y="0"/>
                  </a:moveTo>
                  <a:lnTo>
                    <a:pt x="1097100" y="0"/>
                  </a:lnTo>
                  <a:cubicBezTo>
                    <a:pt x="1126469" y="0"/>
                    <a:pt x="1150276" y="23808"/>
                    <a:pt x="1150276" y="53176"/>
                  </a:cubicBezTo>
                  <a:lnTo>
                    <a:pt x="1150276" y="879789"/>
                  </a:lnTo>
                  <a:cubicBezTo>
                    <a:pt x="1150276" y="909157"/>
                    <a:pt x="1126469" y="932964"/>
                    <a:pt x="1097100" y="932964"/>
                  </a:cubicBezTo>
                  <a:lnTo>
                    <a:pt x="53176" y="932964"/>
                  </a:lnTo>
                  <a:cubicBezTo>
                    <a:pt x="39073" y="932964"/>
                    <a:pt x="25547" y="927362"/>
                    <a:pt x="15575" y="917390"/>
                  </a:cubicBezTo>
                  <a:cubicBezTo>
                    <a:pt x="5602" y="907417"/>
                    <a:pt x="0" y="893892"/>
                    <a:pt x="0" y="879789"/>
                  </a:cubicBezTo>
                  <a:lnTo>
                    <a:pt x="0" y="53176"/>
                  </a:lnTo>
                  <a:cubicBezTo>
                    <a:pt x="0" y="39073"/>
                    <a:pt x="5602" y="25547"/>
                    <a:pt x="15575" y="15575"/>
                  </a:cubicBezTo>
                  <a:cubicBezTo>
                    <a:pt x="25547" y="5602"/>
                    <a:pt x="39073" y="0"/>
                    <a:pt x="53176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1646" r="0" b="-1164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418136" y="2407675"/>
            <a:ext cx="6725864" cy="206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Why Choose Luminaki – Bakuchi Face Serum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08153" y="4079867"/>
            <a:ext cx="7101914" cy="354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Dusky India believ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es skincare should be simple, thoughtful, and inspired by nature.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– Bakuchi Face Serum combines the traditional appeal of Bakuchi with convenient modern serum care, making it easy to include botanical skincare in your everyday routine.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The focus is simple: nourish your skin, maintain hydration, and support a fresh, youthful-looking complexion.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8993068" y="-9074448"/>
            <a:ext cx="511191" cy="18660088"/>
            <a:chOff x="0" y="0"/>
            <a:chExt cx="134635" cy="49145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4914591"/>
            </a:xfrm>
            <a:custGeom>
              <a:avLst/>
              <a:gdLst/>
              <a:ahLst/>
              <a:cxnLst/>
              <a:rect r="r" b="b" t="t" l="l"/>
              <a:pathLst>
                <a:path h="4914591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4914591"/>
                  </a:lnTo>
                  <a:lnTo>
                    <a:pt x="0" y="4914591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4952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true" rot="-10800000">
            <a:off x="-2326913" y="1028700"/>
            <a:ext cx="5057223" cy="7364887"/>
          </a:xfrm>
          <a:custGeom>
            <a:avLst/>
            <a:gdLst/>
            <a:ahLst/>
            <a:cxnLst/>
            <a:rect r="r" b="b" t="t" l="l"/>
            <a:pathLst>
              <a:path h="7364887" w="5057223">
                <a:moveTo>
                  <a:pt x="5057223" y="7364887"/>
                </a:moveTo>
                <a:lnTo>
                  <a:pt x="0" y="7364887"/>
                </a:lnTo>
                <a:lnTo>
                  <a:pt x="0" y="0"/>
                </a:lnTo>
                <a:lnTo>
                  <a:pt x="5057223" y="0"/>
                </a:lnTo>
                <a:lnTo>
                  <a:pt x="5057223" y="7364887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8395929">
            <a:off x="15465007" y="4480640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DAHEFExqRG8</dc:identifier>
  <dcterms:modified xsi:type="dcterms:W3CDTF">2011-08-01T06:04:30Z</dcterms:modified>
  <cp:revision>1</cp:revision>
  <dc:title>Luminaki – Bakuchi Face Serum Botanical Care for Youthful &amp; Rejuvenated-Looking Skin</dc:title>
</cp:coreProperties>
</file>