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yfieldheroes.com/automated-expense-tracking-can-prevent-budget-overruns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yfieldheroes.com/" TargetMode="External"/><Relationship Id="rId3" Type="http://schemas.openxmlformats.org/officeDocument/2006/relationships/hyperlink" Target="tel:+919230647510" TargetMode="External"/><Relationship Id="rId4" Type="http://schemas.openxmlformats.org/officeDocument/2006/relationships/hyperlink" Target="mailto:support@myfieldhero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38912" y="292608"/>
            <a:ext cx="310896" cy="310896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88036"/>
            <a:ext cx="3108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292608"/>
            <a:ext cx="20116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02A43"/>
                </a:solidFill>
                <a:latin typeface="Aptos"/>
              </a:defRPr>
            </a:pPr>
            <a:r>
              <a:t>MyFieldHeroes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72600" y="310896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627D98"/>
                </a:solidFill>
                <a:latin typeface="Aptos"/>
              </a:defRPr>
            </a:pPr>
            <a:r>
              <a:t>FIELD OPERATIONS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473952"/>
            <a:ext cx="11247120" cy="10972"/>
          </a:xfrm>
          <a:prstGeom prst="rect">
            <a:avLst/>
          </a:prstGeom>
          <a:solidFill>
            <a:srgbClr val="D9E2EC"/>
          </a:solidFill>
          <a:ln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5669280" cy="52578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22960" y="1298448"/>
            <a:ext cx="2148840" cy="283464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1330451"/>
            <a:ext cx="2002536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FIELD EXPENSE 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56231"/>
            <a:ext cx="493776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02A43"/>
                </a:solidFill>
                <a:latin typeface="Aptos"/>
              </a:defRPr>
            </a:pPr>
            <a:r>
              <a:t>How Automated Expense Tracking Can Prevent Budget Overruns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291840"/>
            <a:ext cx="480060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769AA"/>
                </a:solidFill>
                <a:latin typeface="Aptos"/>
              </a:defRPr>
            </a:pPr>
            <a:r>
              <a:t>Real-Time Visibility, Seamless Connectivity, and Better Field Force Management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160520"/>
            <a:ext cx="484632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27D98"/>
                </a:solidFill>
                <a:latin typeface="Aptos"/>
              </a:defRPr>
            </a:pPr>
            <a:r>
              <a:t>See how automated expense tracking can help organizations gain visibility into field spending and manage operations more effectively.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257800"/>
            <a:ext cx="24231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769AA"/>
                </a:solidFill>
                <a:latin typeface="Aptos"/>
              </a:defRPr>
            </a:pPr>
            <a:r>
              <a:rPr>
                <a:hlinkClick r:id="rId2"/>
              </a:rPr>
              <a:t>Read the Original Article  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960120"/>
            <a:ext cx="5321808" cy="5257800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001000" y="1417320"/>
            <a:ext cx="31546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47888" y="1627632"/>
            <a:ext cx="2651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627D98"/>
                </a:solidFill>
                <a:latin typeface="Aptos"/>
              </a:defRPr>
            </a:pPr>
            <a:r>
              <a:t>EXPENSE OVERVIEW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7888" y="1938528"/>
            <a:ext cx="2560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02A43"/>
                </a:solidFill>
                <a:latin typeface="Aptos"/>
              </a:defRPr>
            </a:pPr>
            <a:r>
              <a:t>Submitted expenses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423160"/>
            <a:ext cx="117043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627D98"/>
                </a:solidFill>
                <a:latin typeface="Aptos"/>
              </a:defRPr>
            </a:pPr>
            <a:r>
              <a:t>Bills received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2450591"/>
            <a:ext cx="1261872" cy="10972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555480" y="2450591"/>
            <a:ext cx="833932" cy="109728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7888" y="2734056"/>
            <a:ext cx="117043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627D98"/>
                </a:solidFill>
                <a:latin typeface="Aptos"/>
              </a:defRPr>
            </a:pPr>
            <a:r>
              <a:t>Awaiting review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555480" y="2761487"/>
            <a:ext cx="1261872" cy="10972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555480" y="2761487"/>
            <a:ext cx="592531" cy="109728"/>
          </a:xfrm>
          <a:prstGeom prst="roundRect">
            <a:avLst/>
          </a:prstGeom>
          <a:solidFill>
            <a:srgbClr val="1769AA"/>
          </a:solidFill>
          <a:ln>
            <a:solidFill>
              <a:srgbClr val="17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47888" y="3044952"/>
            <a:ext cx="117043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627D98"/>
                </a:solidFill>
                <a:latin typeface="Aptos"/>
              </a:defRPr>
            </a:pPr>
            <a:r>
              <a:t>Field activity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555480" y="3072384"/>
            <a:ext cx="1261872" cy="10972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9555480" y="3072384"/>
            <a:ext cx="1031443" cy="109728"/>
          </a:xfrm>
          <a:prstGeom prst="roundRect">
            <a:avLst/>
          </a:prstGeom>
          <a:solidFill>
            <a:srgbClr val="F2B84B"/>
          </a:solidFill>
          <a:ln>
            <a:solidFill>
              <a:srgbClr val="F2B8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748272" y="2304288"/>
            <a:ext cx="1371600" cy="2514600"/>
          </a:xfrm>
          <a:prstGeom prst="round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839712" y="2487168"/>
            <a:ext cx="118872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967728" y="2633472"/>
            <a:ext cx="9601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102A43"/>
                </a:solidFill>
                <a:latin typeface="Aptos"/>
              </a:defRPr>
            </a:pPr>
            <a:r>
              <a:t>New expense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76872" y="2999232"/>
            <a:ext cx="914400" cy="685800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269480" y="3127248"/>
            <a:ext cx="310896" cy="393192"/>
          </a:xfrm>
          <a:prstGeom prst="rect">
            <a:avLst/>
          </a:prstGeom>
          <a:solidFill>
            <a:srgbClr val="FFFFFF"/>
          </a:solidFill>
          <a:ln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86016" y="3794760"/>
            <a:ext cx="93268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5A89A"/>
                </a:solidFill>
                <a:latin typeface="Aptos"/>
              </a:defRPr>
            </a:pPr>
            <a:r>
              <a:t>Bill uploaded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13448" y="4160520"/>
            <a:ext cx="850392" cy="265176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31736" y="4187952"/>
            <a:ext cx="813816" cy="173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FFFFFF"/>
                </a:solidFill>
                <a:latin typeface="Aptos"/>
              </a:defRPr>
            </a:pPr>
            <a:r>
              <a:t>SUBMIT</a:t>
            </a:r>
          </a:p>
        </p:txBody>
      </p:sp>
      <p:sp>
        <p:nvSpPr>
          <p:cNvPr id="35" name="Oval 34"/>
          <p:cNvSpPr/>
          <p:nvPr/>
        </p:nvSpPr>
        <p:spPr>
          <a:xfrm>
            <a:off x="6903720" y="4965192"/>
            <a:ext cx="603504" cy="603504"/>
          </a:xfrm>
          <a:prstGeom prst="ellipse">
            <a:avLst/>
          </a:prstGeom>
          <a:solidFill>
            <a:srgbClr val="D9A27E"/>
          </a:solidFill>
          <a:ln>
            <a:solidFill>
              <a:srgbClr val="D9A2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739128" y="5532120"/>
            <a:ext cx="941832" cy="438912"/>
          </a:xfrm>
          <a:prstGeom prst="roundRect">
            <a:avLst/>
          </a:prstGeom>
          <a:solidFill>
            <a:srgbClr val="1769AA"/>
          </a:solidFill>
          <a:ln>
            <a:solidFill>
              <a:srgbClr val="17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281160" y="3886200"/>
            <a:ext cx="566928" cy="566928"/>
          </a:xfrm>
          <a:prstGeom prst="ellipse">
            <a:avLst/>
          </a:prstGeom>
          <a:solidFill>
            <a:srgbClr val="C98E6B"/>
          </a:solidFill>
          <a:ln>
            <a:solidFill>
              <a:srgbClr val="C98E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9098280" y="4425696"/>
            <a:ext cx="950976" cy="603504"/>
          </a:xfrm>
          <a:prstGeom prst="round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10104120" y="4169663"/>
            <a:ext cx="1170432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213848" y="4297680"/>
            <a:ext cx="914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02A43"/>
                </a:solidFill>
                <a:latin typeface="Aptos"/>
              </a:defRPr>
            </a:pPr>
            <a:r>
              <a:t>Manager review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13848" y="4544568"/>
            <a:ext cx="914400" cy="173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00" b="1">
                <a:solidFill>
                  <a:srgbClr val="15A89A"/>
                </a:solidFill>
                <a:latin typeface="Aptos"/>
              </a:defRPr>
            </a:pPr>
            <a:r>
              <a:t>Expense visible</a:t>
            </a:r>
          </a:p>
        </p:txBody>
      </p:sp>
      <p:cxnSp>
        <p:nvCxnSpPr>
          <p:cNvPr id="42" name="Connector 41"/>
          <p:cNvCxnSpPr/>
          <p:nvPr/>
        </p:nvCxnSpPr>
        <p:spPr>
          <a:xfrm flipV="1">
            <a:off x="7735824" y="4663440"/>
            <a:ext cx="1426464" cy="420624"/>
          </a:xfrm>
          <a:prstGeom prst="line">
            <a:avLst/>
          </a:prstGeom>
          <a:ln w="25400">
            <a:solidFill>
              <a:srgbClr val="15A8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8229600" y="5340096"/>
            <a:ext cx="1024128" cy="283464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302752" y="5372100"/>
            <a:ext cx="877824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FIELD TEAM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400032" y="5340096"/>
            <a:ext cx="914400" cy="283464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473184" y="5372100"/>
            <a:ext cx="768096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MANAGER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20840" y="5998464"/>
            <a:ext cx="42976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627D98"/>
                </a:solidFill>
                <a:latin typeface="Aptos"/>
              </a:defRPr>
            </a:pPr>
            <a:r>
              <a:t>Capture in the field  →  visibility for management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2920" y="6537960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627D98"/>
                </a:solidFill>
                <a:latin typeface="Aptos"/>
              </a:defRPr>
            </a:pPr>
            <a:r>
              <a:t>FIELD EXPENSES  •  FIELD FORCE  •  BUDGET VISIBILITY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064240" y="6528816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1">
                <a:solidFill>
                  <a:srgbClr val="627D98"/>
                </a:solidFill>
                <a:latin typeface="Aptos"/>
              </a:defRPr>
            </a:pPr>
            <a:r>
              <a:t>01 / 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38912" y="292608"/>
            <a:ext cx="310896" cy="310896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88036"/>
            <a:ext cx="3108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292608"/>
            <a:ext cx="20116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02A43"/>
                </a:solidFill>
                <a:latin typeface="Aptos"/>
              </a:defRPr>
            </a:pPr>
            <a:r>
              <a:t>MyFieldHeroes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72600" y="310896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627D98"/>
                </a:solidFill>
                <a:latin typeface="Aptos"/>
              </a:defRPr>
            </a:pPr>
            <a:r>
              <a:t>01  /  VISIBILITY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473952"/>
            <a:ext cx="11247120" cy="10972"/>
          </a:xfrm>
          <a:prstGeom prst="rect">
            <a:avLst/>
          </a:prstGeom>
          <a:solidFill>
            <a:srgbClr val="D9E2EC"/>
          </a:solidFill>
          <a:ln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789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102A43"/>
                </a:solidFill>
                <a:latin typeface="Aptos"/>
              </a:defRPr>
            </a:pPr>
            <a:r>
              <a:t>1. Real-Time Expense Tracking Creates Visibility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399032"/>
            <a:ext cx="10424160" cy="338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27D98"/>
                </a:solidFill>
                <a:latin typeface="Aptos"/>
              </a:defRPr>
            </a:pPr>
            <a:r>
              <a:t>Bills and expense information move from field teams to managers through one platform.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76272"/>
            <a:ext cx="2240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4671" y="2359152"/>
            <a:ext cx="438912" cy="283464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7823" y="2391156"/>
            <a:ext cx="292607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2779776"/>
            <a:ext cx="188366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02A43"/>
                </a:solidFill>
                <a:latin typeface="Aptos"/>
              </a:defRPr>
            </a:pPr>
            <a:r>
              <a:t>Field executive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1" y="3172968"/>
            <a:ext cx="18745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27D98"/>
                </a:solidFill>
                <a:latin typeface="Aptos"/>
              </a:defRPr>
            </a:pPr>
            <a:r>
              <a:t>On-the-ground expenses</a:t>
            </a:r>
          </a:p>
        </p:txBody>
      </p:sp>
      <p:sp>
        <p:nvSpPr>
          <p:cNvPr id="14" name="Chevron 13"/>
          <p:cNvSpPr/>
          <p:nvPr/>
        </p:nvSpPr>
        <p:spPr>
          <a:xfrm>
            <a:off x="3099815" y="2743200"/>
            <a:ext cx="310896" cy="384048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520440" y="2176272"/>
            <a:ext cx="2240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685032" y="2359152"/>
            <a:ext cx="438912" cy="283464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758184" y="2391156"/>
            <a:ext cx="292607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85032" y="2779776"/>
            <a:ext cx="188366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02A43"/>
                </a:solidFill>
                <a:latin typeface="Aptos"/>
              </a:defRPr>
            </a:pPr>
            <a:r>
              <a:t>Upload bill / expense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85032" y="3172968"/>
            <a:ext cx="18745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27D98"/>
                </a:solidFill>
                <a:latin typeface="Aptos"/>
              </a:defRPr>
            </a:pPr>
            <a:r>
              <a:t>Digital submission</a:t>
            </a:r>
          </a:p>
        </p:txBody>
      </p:sp>
      <p:sp>
        <p:nvSpPr>
          <p:cNvPr id="20" name="Chevron 19"/>
          <p:cNvSpPr/>
          <p:nvPr/>
        </p:nvSpPr>
        <p:spPr>
          <a:xfrm>
            <a:off x="5980176" y="2743200"/>
            <a:ext cx="310896" cy="384048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400800" y="2176272"/>
            <a:ext cx="2240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565392" y="2359152"/>
            <a:ext cx="438912" cy="283464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38544" y="2391156"/>
            <a:ext cx="292607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65392" y="2779776"/>
            <a:ext cx="188366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02A43"/>
                </a:solidFill>
                <a:latin typeface="Aptos"/>
              </a:defRPr>
            </a:pPr>
            <a:r>
              <a:t>MyFieldHeroes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65392" y="3172968"/>
            <a:ext cx="18745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27D98"/>
                </a:solidFill>
                <a:latin typeface="Aptos"/>
              </a:defRPr>
            </a:pPr>
            <a:r>
              <a:t>Central platform</a:t>
            </a:r>
          </a:p>
        </p:txBody>
      </p:sp>
      <p:sp>
        <p:nvSpPr>
          <p:cNvPr id="26" name="Chevron 25"/>
          <p:cNvSpPr/>
          <p:nvPr/>
        </p:nvSpPr>
        <p:spPr>
          <a:xfrm>
            <a:off x="8860536" y="2743200"/>
            <a:ext cx="310896" cy="384048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281160" y="2176272"/>
            <a:ext cx="2240280" cy="148132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445752" y="2359152"/>
            <a:ext cx="438912" cy="283464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518904" y="2391156"/>
            <a:ext cx="292607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45752" y="2779776"/>
            <a:ext cx="188366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02A43"/>
                </a:solidFill>
                <a:latin typeface="Aptos"/>
              </a:defRPr>
            </a:pPr>
            <a:r>
              <a:t>Manager dashboard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45752" y="3172968"/>
            <a:ext cx="18745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627D98"/>
                </a:solidFill>
                <a:latin typeface="Aptos"/>
              </a:defRPr>
            </a:pPr>
            <a:r>
              <a:t>Visibility &amp; review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4400" y="4050791"/>
            <a:ext cx="2971800" cy="1051560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43000" y="4251960"/>
            <a:ext cx="2514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1769AA"/>
                </a:solidFill>
                <a:latin typeface="Aptos"/>
              </a:defRPr>
            </a:pPr>
            <a:r>
              <a:t>MOBILE EXPENSE CAPTURE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" y="4608576"/>
            <a:ext cx="24231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2A43"/>
                </a:solidFill>
                <a:latin typeface="Aptos"/>
              </a:defRPr>
            </a:pPr>
            <a:r>
              <a:t>Bill photo  •  Expense details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617720" y="4050791"/>
            <a:ext cx="29718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46320" y="4251960"/>
            <a:ext cx="2468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1769AA"/>
                </a:solidFill>
                <a:latin typeface="Aptos"/>
              </a:defRPr>
            </a:pPr>
            <a:r>
              <a:t>MANAGER VIEW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46320" y="4608576"/>
            <a:ext cx="24688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2A43"/>
                </a:solidFill>
                <a:latin typeface="Aptos"/>
              </a:defRPr>
            </a:pPr>
            <a:r>
              <a:t>Submitted expenses in one place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321040" y="4050791"/>
            <a:ext cx="2971800" cy="1051560"/>
          </a:xfrm>
          <a:prstGeom prst="roundRect">
            <a:avLst/>
          </a:prstGeom>
          <a:solidFill>
            <a:srgbClr val="DDF5EF"/>
          </a:solidFill>
          <a:ln>
            <a:solidFill>
              <a:srgbClr val="DDF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558784" y="4251960"/>
            <a:ext cx="248716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15A89A"/>
                </a:solidFill>
                <a:latin typeface="Aptos"/>
              </a:defRPr>
            </a:pPr>
            <a:r>
              <a:t>DECISION SUPPORT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58784" y="4608576"/>
            <a:ext cx="248716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2A43"/>
                </a:solidFill>
                <a:latin typeface="Aptos"/>
              </a:defRPr>
            </a:pPr>
            <a:r>
              <a:t>More informed field budgets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85800" y="5504688"/>
            <a:ext cx="10835640" cy="603504"/>
          </a:xfrm>
          <a:prstGeom prst="round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2688" y="5632704"/>
            <a:ext cx="103327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When field expenses become visible sooner, managers can respond sooner.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537960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627D98"/>
                </a:solidFill>
                <a:latin typeface="Aptos"/>
              </a:defRPr>
            </a:pPr>
            <a:r>
              <a:t>FIELD EXPENSES  •  FIELD FORCE  •  BUDGET VISIBILITY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064240" y="6528816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1">
                <a:solidFill>
                  <a:srgbClr val="627D98"/>
                </a:solidFill>
                <a:latin typeface="Aptos"/>
              </a:defRPr>
            </a:pPr>
            <a:r>
              <a:t>02 / 05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38912" y="292608"/>
            <a:ext cx="310896" cy="310896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88036"/>
            <a:ext cx="3108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292608"/>
            <a:ext cx="20116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02A43"/>
                </a:solidFill>
                <a:latin typeface="Aptos"/>
              </a:defRPr>
            </a:pPr>
            <a:r>
              <a:t>MyFieldHeroes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72600" y="310896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627D98"/>
                </a:solidFill>
                <a:latin typeface="Aptos"/>
              </a:defRPr>
            </a:pPr>
            <a:r>
              <a:t>02  /  CONNECTIVITY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473952"/>
            <a:ext cx="11247120" cy="10972"/>
          </a:xfrm>
          <a:prstGeom prst="rect">
            <a:avLst/>
          </a:prstGeom>
          <a:solidFill>
            <a:srgbClr val="D9E2EC"/>
          </a:solidFill>
          <a:ln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02A43"/>
                </a:solidFill>
                <a:latin typeface="Aptos"/>
              </a:defRPr>
            </a:pPr>
            <a:r>
              <a:t>2. Stay Connected — Even When the Internet Is Limited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39903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27D98"/>
                </a:solidFill>
                <a:latin typeface="Aptos"/>
              </a:defRPr>
            </a:pPr>
            <a:r>
              <a:t>Messaging links field staff and management; offline capture preserves bills and photos until connectivity returns.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93392"/>
            <a:ext cx="52578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236208" y="1993392"/>
            <a:ext cx="52578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32688" y="2267712"/>
            <a:ext cx="1325880" cy="283464"/>
          </a:xfrm>
          <a:prstGeom prst="roundRect">
            <a:avLst/>
          </a:prstGeom>
          <a:solidFill>
            <a:srgbClr val="DDF5EF"/>
          </a:solidFill>
          <a:ln>
            <a:solidFill>
              <a:srgbClr val="DDF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2299716"/>
            <a:ext cx="1179576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5A89A"/>
                </a:solidFill>
                <a:latin typeface="Aptos"/>
              </a:defRPr>
            </a:pPr>
            <a:r>
              <a:t>CONNECTED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10528" y="2267712"/>
            <a:ext cx="1554480" cy="283464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2299716"/>
            <a:ext cx="1408176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769AA"/>
                </a:solidFill>
                <a:latin typeface="Aptos"/>
              </a:defRPr>
            </a:pPr>
            <a:r>
              <a:t>OFFLINE → SYNC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60120" y="3154680"/>
            <a:ext cx="1170432" cy="84124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3272" y="3410712"/>
            <a:ext cx="1024128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Field staff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33472" y="3154680"/>
            <a:ext cx="1170432" cy="84124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706624" y="3410712"/>
            <a:ext cx="1024128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Mobile app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15968" y="3154680"/>
            <a:ext cx="1170432" cy="84124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410712"/>
            <a:ext cx="1024128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Manager</a:t>
            </a:r>
          </a:p>
        </p:txBody>
      </p:sp>
      <p:sp>
        <p:nvSpPr>
          <p:cNvPr id="21" name="Chevron 20"/>
          <p:cNvSpPr/>
          <p:nvPr/>
        </p:nvSpPr>
        <p:spPr>
          <a:xfrm>
            <a:off x="2267712" y="3364992"/>
            <a:ext cx="256032" cy="329184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3950208" y="3364992"/>
            <a:ext cx="256032" cy="329184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8408" y="4352544"/>
            <a:ext cx="448056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627D98"/>
                </a:solidFill>
                <a:latin typeface="Aptos"/>
              </a:defRPr>
            </a:pPr>
            <a:r>
              <a:t>Use platform messaging to communicate across field and management teams.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46520" y="3081528"/>
            <a:ext cx="1033271" cy="960120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01383" y="3264408"/>
            <a:ext cx="92354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1769AA"/>
                </a:solidFill>
                <a:latin typeface="Aptos"/>
              </a:defRPr>
            </a:pPr>
            <a:r>
              <a:t>Capture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01383" y="3584448"/>
            <a:ext cx="92354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627D98"/>
                </a:solidFill>
                <a:latin typeface="Aptos"/>
              </a:defRPr>
            </a:pPr>
            <a:r>
              <a:t>Bill + photo</a:t>
            </a:r>
          </a:p>
        </p:txBody>
      </p:sp>
      <p:sp>
        <p:nvSpPr>
          <p:cNvPr id="27" name="Chevron 26"/>
          <p:cNvSpPr/>
          <p:nvPr/>
        </p:nvSpPr>
        <p:spPr>
          <a:xfrm>
            <a:off x="7498079" y="3401568"/>
            <a:ext cx="164592" cy="274320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644383" y="3081528"/>
            <a:ext cx="1033271" cy="960120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99248" y="3264408"/>
            <a:ext cx="92354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1769AA"/>
                </a:solidFill>
                <a:latin typeface="Aptos"/>
              </a:defRPr>
            </a:pPr>
            <a:r>
              <a:t>Store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99248" y="3584448"/>
            <a:ext cx="92354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627D98"/>
                </a:solidFill>
                <a:latin typeface="Aptos"/>
              </a:defRPr>
            </a:pPr>
            <a:r>
              <a:t>On device</a:t>
            </a:r>
          </a:p>
        </p:txBody>
      </p:sp>
      <p:sp>
        <p:nvSpPr>
          <p:cNvPr id="31" name="Chevron 30"/>
          <p:cNvSpPr/>
          <p:nvPr/>
        </p:nvSpPr>
        <p:spPr>
          <a:xfrm>
            <a:off x="8695944" y="3401568"/>
            <a:ext cx="164592" cy="274320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842248" y="3081528"/>
            <a:ext cx="1033271" cy="960120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897112" y="3264408"/>
            <a:ext cx="92354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1769AA"/>
                </a:solidFill>
                <a:latin typeface="Aptos"/>
              </a:defRPr>
            </a:pPr>
            <a:r>
              <a:t>Reconnect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97112" y="3584448"/>
            <a:ext cx="92354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627D98"/>
                </a:solidFill>
                <a:latin typeface="Aptos"/>
              </a:defRPr>
            </a:pPr>
            <a:r>
              <a:t>Network returns</a:t>
            </a:r>
          </a:p>
        </p:txBody>
      </p:sp>
      <p:sp>
        <p:nvSpPr>
          <p:cNvPr id="35" name="Chevron 34"/>
          <p:cNvSpPr/>
          <p:nvPr/>
        </p:nvSpPr>
        <p:spPr>
          <a:xfrm>
            <a:off x="9893808" y="3401568"/>
            <a:ext cx="164592" cy="274320"/>
          </a:xfrm>
          <a:prstGeom prst="chevron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0040112" y="3081528"/>
            <a:ext cx="1033271" cy="960120"/>
          </a:xfrm>
          <a:prstGeom prst="roundRect">
            <a:avLst/>
          </a:prstGeom>
          <a:solidFill>
            <a:srgbClr val="DDF5EF"/>
          </a:solidFill>
          <a:ln>
            <a:solidFill>
              <a:srgbClr val="DDF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094976" y="3264408"/>
            <a:ext cx="92354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15A89A"/>
                </a:solidFill>
                <a:latin typeface="Aptos"/>
              </a:defRPr>
            </a:pPr>
            <a:r>
              <a:t>Sync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94976" y="3584448"/>
            <a:ext cx="92354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0">
                <a:solidFill>
                  <a:srgbClr val="627D98"/>
                </a:solidFill>
                <a:latin typeface="Aptos"/>
              </a:defRPr>
            </a:pPr>
            <a:r>
              <a:t>Manager view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19672" y="4352544"/>
            <a:ext cx="46177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627D98"/>
                </a:solidFill>
                <a:latin typeface="Aptos"/>
              </a:defRPr>
            </a:pPr>
            <a:r>
              <a:t>Capture continues offline; information synchronizes when connectivity is restored.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85800" y="5623560"/>
            <a:ext cx="10835640" cy="539496"/>
          </a:xfrm>
          <a:prstGeom prst="round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14400" y="5742432"/>
            <a:ext cx="10378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Field expense tracking should not stop simply because connectivity does.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6537960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627D98"/>
                </a:solidFill>
                <a:latin typeface="Aptos"/>
              </a:defRPr>
            </a:pPr>
            <a:r>
              <a:t>FIELD EXPENSES  •  FIELD FORCE  •  BUDGET VISIBILITY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064240" y="6528816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1">
                <a:solidFill>
                  <a:srgbClr val="627D98"/>
                </a:solidFill>
                <a:latin typeface="Aptos"/>
              </a:defRPr>
            </a:pPr>
            <a:r>
              <a:t>03 / 05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38912" y="292608"/>
            <a:ext cx="310896" cy="310896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88036"/>
            <a:ext cx="3108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292608"/>
            <a:ext cx="20116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02A43"/>
                </a:solidFill>
                <a:latin typeface="Aptos"/>
              </a:defRPr>
            </a:pPr>
            <a:r>
              <a:t>MyFieldHeroes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72600" y="310896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627D98"/>
                </a:solidFill>
                <a:latin typeface="Aptos"/>
              </a:defRPr>
            </a:pPr>
            <a:r>
              <a:t>03  /  FIELD MANAGEMENT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473952"/>
            <a:ext cx="11247120" cy="10972"/>
          </a:xfrm>
          <a:prstGeom prst="rect">
            <a:avLst/>
          </a:prstGeom>
          <a:solidFill>
            <a:srgbClr val="D9E2EC"/>
          </a:solidFill>
          <a:ln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82296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1">
                <a:solidFill>
                  <a:srgbClr val="102A43"/>
                </a:solidFill>
                <a:latin typeface="Aptos"/>
              </a:defRPr>
            </a:pPr>
            <a:r>
              <a:t>3. Better Field Force Management Supports Better Budget Planning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389888"/>
            <a:ext cx="108813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27D98"/>
                </a:solidFill>
                <a:latin typeface="Aptos"/>
              </a:defRPr>
            </a:pPr>
            <a:r>
              <a:t>Coordinate work, understand field requirements, and make more informed expense decisions.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38528"/>
            <a:ext cx="2542032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2103120"/>
            <a:ext cx="2240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JOB ORDERS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359152"/>
            <a:ext cx="2267712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2A43"/>
                </a:solidFill>
                <a:latin typeface="Aptos"/>
              </a:defRPr>
            </a:pPr>
            <a:r>
              <a:t>Upload work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1938528"/>
            <a:ext cx="2542032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21024" y="2103120"/>
            <a:ext cx="2240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TASKS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21024" y="2359152"/>
            <a:ext cx="2267712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2A43"/>
                </a:solidFill>
                <a:latin typeface="Aptos"/>
              </a:defRPr>
            </a:pPr>
            <a:r>
              <a:t>Assign &amp; inform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91072" y="1938528"/>
            <a:ext cx="2542032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7376" y="2103120"/>
            <a:ext cx="2240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TEAM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2359152"/>
            <a:ext cx="2267712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2A43"/>
                </a:solidFill>
                <a:latin typeface="Aptos"/>
              </a:defRPr>
            </a:pPr>
            <a:r>
              <a:t>Communicate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07424" y="1938528"/>
            <a:ext cx="2542032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53728" y="2103120"/>
            <a:ext cx="22402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FIELD NEEDS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3728" y="2359152"/>
            <a:ext cx="2267712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2A43"/>
                </a:solidFill>
                <a:latin typeface="Aptos"/>
              </a:defRPr>
            </a:pPr>
            <a:r>
              <a:t>Understand requirements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30752" y="3035808"/>
            <a:ext cx="4736592" cy="329184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886200" y="3086100"/>
            <a:ext cx="4425696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Tasks &amp; job orders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5934456" y="3355848"/>
            <a:ext cx="310896" cy="192024"/>
          </a:xfrm>
          <a:prstGeom prst="downArrow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730752" y="3465576"/>
            <a:ext cx="4736592" cy="329184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886200" y="3515868"/>
            <a:ext cx="4425696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Field activities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5934456" y="3785615"/>
            <a:ext cx="310896" cy="192024"/>
          </a:xfrm>
          <a:prstGeom prst="downArrow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3730752" y="3895344"/>
            <a:ext cx="4736592" cy="329184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86200" y="3945635"/>
            <a:ext cx="4425696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Bills &amp; expense capture</a:t>
            </a:r>
          </a:p>
        </p:txBody>
      </p:sp>
      <p:sp>
        <p:nvSpPr>
          <p:cNvPr id="29" name="Down Arrow 28"/>
          <p:cNvSpPr/>
          <p:nvPr/>
        </p:nvSpPr>
        <p:spPr>
          <a:xfrm>
            <a:off x="5934456" y="4215383"/>
            <a:ext cx="310896" cy="192024"/>
          </a:xfrm>
          <a:prstGeom prst="downArrow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3730752" y="4325112"/>
            <a:ext cx="4736592" cy="329184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886200" y="4375403"/>
            <a:ext cx="4425696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Manager visibility</a:t>
            </a:r>
          </a:p>
        </p:txBody>
      </p:sp>
      <p:sp>
        <p:nvSpPr>
          <p:cNvPr id="32" name="Down Arrow 31"/>
          <p:cNvSpPr/>
          <p:nvPr/>
        </p:nvSpPr>
        <p:spPr>
          <a:xfrm>
            <a:off x="5934456" y="4645151"/>
            <a:ext cx="310896" cy="192024"/>
          </a:xfrm>
          <a:prstGeom prst="downArrow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730752" y="4754879"/>
            <a:ext cx="4736592" cy="329184"/>
          </a:xfrm>
          <a:prstGeom prst="roundRect">
            <a:avLst/>
          </a:prstGeom>
          <a:solidFill>
            <a:srgbClr val="DDF5EF"/>
          </a:solidFill>
          <a:ln>
            <a:solidFill>
              <a:srgbClr val="DDF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886200" y="4805171"/>
            <a:ext cx="4425696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Budget monitoring</a:t>
            </a:r>
          </a:p>
        </p:txBody>
      </p:sp>
      <p:sp>
        <p:nvSpPr>
          <p:cNvPr id="35" name="Down Arrow 34"/>
          <p:cNvSpPr/>
          <p:nvPr/>
        </p:nvSpPr>
        <p:spPr>
          <a:xfrm>
            <a:off x="5934456" y="5074919"/>
            <a:ext cx="310896" cy="192024"/>
          </a:xfrm>
          <a:prstGeom prst="downArrow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3730752" y="5184648"/>
            <a:ext cx="4736592" cy="329184"/>
          </a:xfrm>
          <a:prstGeom prst="round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886200" y="5234940"/>
            <a:ext cx="4425696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More informed decisions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58368" y="2999232"/>
            <a:ext cx="2514600" cy="259689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77824" y="3227832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627D98"/>
                </a:solidFill>
                <a:latin typeface="Aptos"/>
              </a:defRPr>
            </a:pPr>
            <a:r>
              <a:t>FIELD OPERATIONS</a:t>
            </a:r>
          </a:p>
        </p:txBody>
      </p:sp>
      <p:sp>
        <p:nvSpPr>
          <p:cNvPr id="40" name="Oval 39"/>
          <p:cNvSpPr/>
          <p:nvPr/>
        </p:nvSpPr>
        <p:spPr>
          <a:xfrm>
            <a:off x="896112" y="3712463"/>
            <a:ext cx="146304" cy="146304"/>
          </a:xfrm>
          <a:prstGeom prst="ellipse">
            <a:avLst/>
          </a:prstGeom>
          <a:solidFill>
            <a:srgbClr val="1769AA"/>
          </a:solidFill>
          <a:ln>
            <a:solidFill>
              <a:srgbClr val="17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143000" y="3675887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243B53"/>
                </a:solidFill>
                <a:latin typeface="Aptos"/>
              </a:defRPr>
            </a:pPr>
            <a:r>
              <a:t>Job orders</a:t>
            </a:r>
          </a:p>
        </p:txBody>
      </p:sp>
      <p:sp>
        <p:nvSpPr>
          <p:cNvPr id="42" name="Oval 41"/>
          <p:cNvSpPr/>
          <p:nvPr/>
        </p:nvSpPr>
        <p:spPr>
          <a:xfrm>
            <a:off x="896112" y="4142231"/>
            <a:ext cx="146304" cy="146304"/>
          </a:xfrm>
          <a:prstGeom prst="ellipse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43000" y="4105655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243B53"/>
                </a:solidFill>
                <a:latin typeface="Aptos"/>
              </a:defRPr>
            </a:pPr>
            <a:r>
              <a:t>Task assignment</a:t>
            </a:r>
          </a:p>
        </p:txBody>
      </p:sp>
      <p:sp>
        <p:nvSpPr>
          <p:cNvPr id="44" name="Oval 43"/>
          <p:cNvSpPr/>
          <p:nvPr/>
        </p:nvSpPr>
        <p:spPr>
          <a:xfrm>
            <a:off x="896112" y="4571999"/>
            <a:ext cx="146304" cy="146304"/>
          </a:xfrm>
          <a:prstGeom prst="ellipse">
            <a:avLst/>
          </a:prstGeom>
          <a:solidFill>
            <a:srgbClr val="F2B84B"/>
          </a:solidFill>
          <a:ln>
            <a:solidFill>
              <a:srgbClr val="F2B8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143000" y="4535423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243B53"/>
                </a:solidFill>
                <a:latin typeface="Aptos"/>
              </a:defRPr>
            </a:pPr>
            <a:r>
              <a:t>Team messaging</a:t>
            </a:r>
          </a:p>
        </p:txBody>
      </p:sp>
      <p:sp>
        <p:nvSpPr>
          <p:cNvPr id="46" name="Oval 45"/>
          <p:cNvSpPr/>
          <p:nvPr/>
        </p:nvSpPr>
        <p:spPr>
          <a:xfrm>
            <a:off x="896112" y="5001768"/>
            <a:ext cx="146304" cy="146304"/>
          </a:xfrm>
          <a:prstGeom prst="ellipse">
            <a:avLst/>
          </a:prstGeom>
          <a:solidFill>
            <a:srgbClr val="1769AA"/>
          </a:solidFill>
          <a:ln>
            <a:solidFill>
              <a:srgbClr val="17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143000" y="4965192"/>
            <a:ext cx="1783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243B53"/>
                </a:solidFill>
                <a:latin typeface="Aptos"/>
              </a:defRPr>
            </a:pPr>
            <a:r>
              <a:t>Expense submissions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025128" y="2999232"/>
            <a:ext cx="2514600" cy="2596896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53728" y="3227832"/>
            <a:ext cx="2057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627D98"/>
                </a:solidFill>
                <a:latin typeface="Aptos"/>
              </a:defRPr>
            </a:pPr>
            <a:r>
              <a:t>BUDGET PLANNING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253728" y="3657600"/>
            <a:ext cx="2029968" cy="438912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400032" y="3776472"/>
            <a:ext cx="1755648" cy="173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102A43"/>
                </a:solidFill>
                <a:latin typeface="Aptos"/>
              </a:defRPr>
            </a:pPr>
            <a:r>
              <a:t>Expense visibility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253728" y="4224528"/>
            <a:ext cx="2029968" cy="438912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400032" y="4343400"/>
            <a:ext cx="1755648" cy="173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102A43"/>
                </a:solidFill>
                <a:latin typeface="Aptos"/>
              </a:defRPr>
            </a:pPr>
            <a:r>
              <a:t>Monitor field spend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253728" y="4791456"/>
            <a:ext cx="2029968" cy="438912"/>
          </a:xfrm>
          <a:prstGeom prst="roundRect">
            <a:avLst/>
          </a:prstGeom>
          <a:solidFill>
            <a:srgbClr val="DDF5EF"/>
          </a:solidFill>
          <a:ln>
            <a:solidFill>
              <a:srgbClr val="DDF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400032" y="4910328"/>
            <a:ext cx="1755648" cy="173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15A89A"/>
                </a:solidFill>
                <a:latin typeface="Aptos"/>
              </a:defRPr>
            </a:pPr>
            <a:r>
              <a:t>Informed decisions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85800" y="5824728"/>
            <a:ext cx="10835640" cy="393192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96112" y="5916168"/>
            <a:ext cx="1040587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102A43"/>
                </a:solidFill>
                <a:latin typeface="Aptos"/>
              </a:defRPr>
            </a:pPr>
            <a:r>
              <a:t>Real-time visibility  •  Better communication  •  Offline capture  •  Coordinated field operations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02920" y="6537960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627D98"/>
                </a:solidFill>
                <a:latin typeface="Aptos"/>
              </a:defRPr>
            </a:pPr>
            <a:r>
              <a:t>FIELD EXPENSES  •  FIELD FORCE  •  BUDGET VISIBILITY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064240" y="6528816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1">
                <a:solidFill>
                  <a:srgbClr val="627D98"/>
                </a:solidFill>
                <a:latin typeface="Aptos"/>
              </a:defRPr>
            </a:pPr>
            <a:r>
              <a:t>04 / 05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38912" y="292608"/>
            <a:ext cx="310896" cy="310896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88036"/>
            <a:ext cx="3108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292608"/>
            <a:ext cx="20116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02A43"/>
                </a:solidFill>
                <a:latin typeface="Aptos"/>
              </a:defRPr>
            </a:pPr>
            <a:r>
              <a:t>MyFieldHeroes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72600" y="310896"/>
            <a:ext cx="2286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1">
                <a:solidFill>
                  <a:srgbClr val="627D98"/>
                </a:solidFill>
                <a:latin typeface="Aptos"/>
              </a:defRPr>
            </a:pPr>
            <a:r>
              <a:t>LET’S CONNECT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473952"/>
            <a:ext cx="11247120" cy="10972"/>
          </a:xfrm>
          <a:prstGeom prst="rect">
            <a:avLst/>
          </a:prstGeom>
          <a:solidFill>
            <a:srgbClr val="D9E2EC"/>
          </a:solidFill>
          <a:ln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94360" y="914400"/>
            <a:ext cx="6629400" cy="532180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14400" y="1261872"/>
            <a:ext cx="1417320" cy="283464"/>
          </a:xfrm>
          <a:prstGeom prst="roundRect">
            <a:avLst/>
          </a:prstGeom>
          <a:solidFill>
            <a:srgbClr val="DDF5EF"/>
          </a:solidFill>
          <a:ln>
            <a:solidFill>
              <a:srgbClr val="DDF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1293875"/>
            <a:ext cx="1271016" cy="192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>
                <a:solidFill>
                  <a:srgbClr val="15A89A"/>
                </a:solidFill>
                <a:latin typeface="Aptos"/>
              </a:defRPr>
            </a:pPr>
            <a:r>
              <a:t>MYFIELDHEROES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737360"/>
            <a:ext cx="5760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02A43"/>
                </a:solidFill>
                <a:latin typeface="Aptos"/>
              </a:defRPr>
            </a:pPr>
            <a:r>
              <a:t>Take Control of Your Field Operations with MyFieldHeroes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697480"/>
            <a:ext cx="5577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27D98"/>
                </a:solidFill>
                <a:latin typeface="Aptos"/>
              </a:defRPr>
            </a:pPr>
            <a:r>
              <a:t>See MyFieldHeroes in action. Schedule a personalized demo to explore how the platform can support field expense visibility, communication, task management, and overall field operations.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657600"/>
            <a:ext cx="2971800" cy="603504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8992" y="3822191"/>
            <a:ext cx="26334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>
                <a:hlinkClick r:id="rId2"/>
              </a:rPr>
              <a:t>Schedule a Personalized Demo  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" y="4553712"/>
            <a:ext cx="8686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WEBSITE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56231" y="4539996"/>
            <a:ext cx="4480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2A43"/>
                </a:solidFill>
                <a:latin typeface="Aptos"/>
              </a:defRPr>
            </a:pPr>
            <a:r>
              <a:rPr>
                <a:hlinkClick r:id="rId2"/>
              </a:rPr>
              <a:t>myfieldheroes.com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4992624"/>
            <a:ext cx="8686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PHONE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56231" y="4978908"/>
            <a:ext cx="4480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2A43"/>
                </a:solidFill>
                <a:latin typeface="Aptos"/>
              </a:defRPr>
            </a:pPr>
            <a:r>
              <a:rPr>
                <a:hlinkClick r:id="rId3"/>
              </a:rPr>
              <a:t>+91 9230647510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5431536"/>
            <a:ext cx="8686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EMAIL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56231" y="5417820"/>
            <a:ext cx="44805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02A43"/>
                </a:solidFill>
                <a:latin typeface="Aptos"/>
              </a:defRPr>
            </a:pPr>
            <a:r>
              <a:rPr>
                <a:hlinkClick r:id="rId4"/>
              </a:rPr>
              <a:t>support@myfieldheroes.com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79792" y="914400"/>
            <a:ext cx="4160520" cy="532180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567928" y="1371600"/>
            <a:ext cx="26517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96528" y="1572768"/>
            <a:ext cx="224028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627D98"/>
                </a:solidFill>
                <a:latin typeface="Aptos"/>
              </a:defRPr>
            </a:pPr>
            <a:r>
              <a:t>FIELD OPERATIONS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796528" y="1993392"/>
            <a:ext cx="502920" cy="521207"/>
          </a:xfrm>
          <a:prstGeom prst="roundRect">
            <a:avLst/>
          </a:prstGeom>
          <a:solidFill>
            <a:srgbClr val="15A89A"/>
          </a:solidFill>
          <a:ln>
            <a:solidFill>
              <a:srgbClr val="15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491472" y="1993392"/>
            <a:ext cx="502920" cy="521207"/>
          </a:xfrm>
          <a:prstGeom prst="roundRect">
            <a:avLst/>
          </a:prstGeom>
          <a:solidFill>
            <a:srgbClr val="1769AA"/>
          </a:solidFill>
          <a:ln>
            <a:solidFill>
              <a:srgbClr val="17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0186415" y="1993392"/>
            <a:ext cx="502920" cy="521207"/>
          </a:xfrm>
          <a:prstGeom prst="roundRect">
            <a:avLst/>
          </a:prstGeom>
          <a:solidFill>
            <a:srgbClr val="F2B84B"/>
          </a:solidFill>
          <a:ln>
            <a:solidFill>
              <a:srgbClr val="F2B8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796528" y="2578608"/>
            <a:ext cx="21945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627D98"/>
                </a:solidFill>
                <a:latin typeface="Aptos"/>
              </a:defRPr>
            </a:pPr>
            <a:r>
              <a:t>Tasks  •  Expenses  •  Team</a:t>
            </a:r>
          </a:p>
        </p:txBody>
      </p:sp>
      <p:sp>
        <p:nvSpPr>
          <p:cNvPr id="27" name="Oval 26"/>
          <p:cNvSpPr/>
          <p:nvPr/>
        </p:nvSpPr>
        <p:spPr>
          <a:xfrm>
            <a:off x="7973568" y="2990088"/>
            <a:ext cx="658368" cy="658368"/>
          </a:xfrm>
          <a:prstGeom prst="ellipse">
            <a:avLst/>
          </a:prstGeom>
          <a:solidFill>
            <a:srgbClr val="D9A27E"/>
          </a:solidFill>
          <a:ln>
            <a:solidFill>
              <a:srgbClr val="D9A2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772400" y="3602736"/>
            <a:ext cx="1051560" cy="868680"/>
          </a:xfrm>
          <a:prstGeom prst="roundRect">
            <a:avLst/>
          </a:prstGeom>
          <a:solidFill>
            <a:srgbClr val="1769AA"/>
          </a:solidFill>
          <a:ln>
            <a:solidFill>
              <a:srgbClr val="17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921240" y="3145536"/>
            <a:ext cx="1051560" cy="1856231"/>
          </a:xfrm>
          <a:prstGeom prst="roundRect">
            <a:avLst/>
          </a:prstGeom>
          <a:solidFill>
            <a:srgbClr val="102A43"/>
          </a:solidFill>
          <a:ln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0003536" y="3273552"/>
            <a:ext cx="886968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094976" y="3438144"/>
            <a:ext cx="71323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02A43"/>
                </a:solidFill>
                <a:latin typeface="Aptos"/>
              </a:defRPr>
            </a:pPr>
            <a:r>
              <a:t>Receipt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140696" y="3794760"/>
            <a:ext cx="621792" cy="475488"/>
          </a:xfrm>
          <a:prstGeom prst="roundRect">
            <a:avLst/>
          </a:prstGeom>
          <a:solidFill>
            <a:srgbClr val="EAF2F8"/>
          </a:solidFill>
          <a:ln>
            <a:solidFill>
              <a:srgbClr val="EAF2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085832" y="4407408"/>
            <a:ext cx="7315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700" b="1">
                <a:solidFill>
                  <a:srgbClr val="15A89A"/>
                </a:solidFill>
                <a:latin typeface="Aptos"/>
              </a:defRPr>
            </a:pPr>
            <a:r>
              <a:t>Captured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18120" y="5138928"/>
            <a:ext cx="34747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01000" y="5266944"/>
            <a:ext cx="3108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1769AA"/>
                </a:solidFill>
                <a:latin typeface="Aptos"/>
              </a:defRPr>
            </a:pPr>
            <a:r>
              <a:t>VISIT / CONTACT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01000" y="5504688"/>
            <a:ext cx="30632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102A43"/>
                </a:solidFill>
                <a:latin typeface="Aptos"/>
              </a:defRPr>
            </a:pPr>
            <a:r>
              <a:t>Module 101 &amp; 102, WEBEL Tower II BN9 Saltlake Sector V, Kolkata 700091</a:t>
            </a:r>
            <a:br/>
            <a:r>
              <a:t>Mon-Fri: 09:00 AM – 06:00 PM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537960"/>
            <a:ext cx="4572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1">
                <a:solidFill>
                  <a:srgbClr val="627D98"/>
                </a:solidFill>
                <a:latin typeface="Aptos"/>
              </a:defRPr>
            </a:pPr>
            <a:r>
              <a:t>FIELD EXPENSES  •  FIELD FORCE  •  BUDGET VISIBILITY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064240" y="6528816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1">
                <a:solidFill>
                  <a:srgbClr val="627D98"/>
                </a:solidFill>
                <a:latin typeface="Aptos"/>
              </a:defRPr>
            </a:pPr>
            <a:r>
              <a:t>05 / 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