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Poppins" charset="1" panose="00000500000000000000"/>
      <p:regular r:id="rId16"/>
    </p:embeddedFont>
    <p:embeddedFont>
      <p:font typeface="Agrandir Bold" charset="1" panose="000008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jpeg" Type="http://schemas.openxmlformats.org/officeDocument/2006/relationships/image"/><Relationship Id="rId4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7.jpeg" Type="http://schemas.openxmlformats.org/officeDocument/2006/relationships/image"/><Relationship Id="rId4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8.jpeg" Type="http://schemas.openxmlformats.org/officeDocument/2006/relationships/image"/><Relationship Id="rId4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.jpeg" Type="http://schemas.openxmlformats.org/officeDocument/2006/relationships/image"/><Relationship Id="rId4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10.png" Type="http://schemas.openxmlformats.org/officeDocument/2006/relationships/image"/><Relationship Id="rId4" Target="../media/image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0.png" Type="http://schemas.openxmlformats.org/officeDocument/2006/relationships/image"/><Relationship Id="rId4" Target="../media/image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0.png" Type="http://schemas.openxmlformats.org/officeDocument/2006/relationships/image"/><Relationship Id="rId4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1028700" y="2944622"/>
            <a:ext cx="11753478" cy="0"/>
          </a:xfrm>
          <a:prstGeom prst="line">
            <a:avLst/>
          </a:prstGeom>
          <a:ln cap="rnd" w="19050">
            <a:solidFill>
              <a:srgbClr val="465736"/>
            </a:solidFill>
            <a:prstDash val="solid"/>
            <a:headEnd type="oval" len="lg" w="lg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1028700" y="7525656"/>
            <a:ext cx="11519996" cy="0"/>
          </a:xfrm>
          <a:prstGeom prst="line">
            <a:avLst/>
          </a:prstGeom>
          <a:ln cap="rnd" w="19050">
            <a:solidFill>
              <a:srgbClr val="465736"/>
            </a:solidFill>
            <a:prstDash val="solid"/>
            <a:headEnd type="oval" len="lg" w="lg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9673651" y="1556817"/>
            <a:ext cx="7173367" cy="7173367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511191" cy="10287000"/>
            <a:chOff x="0" y="0"/>
            <a:chExt cx="134635" cy="270933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635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635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424530" y="1487853"/>
            <a:ext cx="3956368" cy="471177"/>
            <a:chOff x="0" y="0"/>
            <a:chExt cx="1042006" cy="12409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42006" cy="124096"/>
            </a:xfrm>
            <a:custGeom>
              <a:avLst/>
              <a:gdLst/>
              <a:ahLst/>
              <a:cxnLst/>
              <a:rect r="r" b="b" t="t" l="l"/>
              <a:pathLst>
                <a:path h="124096" w="1042006">
                  <a:moveTo>
                    <a:pt x="62048" y="0"/>
                  </a:moveTo>
                  <a:lnTo>
                    <a:pt x="979958" y="0"/>
                  </a:lnTo>
                  <a:cubicBezTo>
                    <a:pt x="996414" y="0"/>
                    <a:pt x="1012197" y="6537"/>
                    <a:pt x="1023833" y="18173"/>
                  </a:cubicBezTo>
                  <a:cubicBezTo>
                    <a:pt x="1035469" y="29810"/>
                    <a:pt x="1042006" y="45592"/>
                    <a:pt x="1042006" y="62048"/>
                  </a:cubicBezTo>
                  <a:lnTo>
                    <a:pt x="1042006" y="62048"/>
                  </a:lnTo>
                  <a:cubicBezTo>
                    <a:pt x="1042006" y="96316"/>
                    <a:pt x="1014227" y="124096"/>
                    <a:pt x="979958" y="124096"/>
                  </a:cubicBezTo>
                  <a:lnTo>
                    <a:pt x="62048" y="124096"/>
                  </a:lnTo>
                  <a:cubicBezTo>
                    <a:pt x="45592" y="124096"/>
                    <a:pt x="29810" y="117559"/>
                    <a:pt x="18173" y="105923"/>
                  </a:cubicBezTo>
                  <a:cubicBezTo>
                    <a:pt x="6537" y="94286"/>
                    <a:pt x="0" y="78504"/>
                    <a:pt x="0" y="62048"/>
                  </a:cubicBezTo>
                  <a:lnTo>
                    <a:pt x="0" y="62048"/>
                  </a:lnTo>
                  <a:cubicBezTo>
                    <a:pt x="0" y="45592"/>
                    <a:pt x="6537" y="29810"/>
                    <a:pt x="18173" y="18173"/>
                  </a:cubicBezTo>
                  <a:cubicBezTo>
                    <a:pt x="29810" y="6537"/>
                    <a:pt x="45592" y="0"/>
                    <a:pt x="62048" y="0"/>
                  </a:cubicBez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66675"/>
              <a:ext cx="1042006" cy="1907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5416719" y="1582672"/>
            <a:ext cx="333250" cy="333250"/>
          </a:xfrm>
          <a:custGeom>
            <a:avLst/>
            <a:gdLst/>
            <a:ahLst/>
            <a:cxnLst/>
            <a:rect r="r" b="b" t="t" l="l"/>
            <a:pathLst>
              <a:path h="333250" w="333250">
                <a:moveTo>
                  <a:pt x="0" y="0"/>
                </a:moveTo>
                <a:lnTo>
                  <a:pt x="333250" y="0"/>
                </a:lnTo>
                <a:lnTo>
                  <a:pt x="333250" y="333250"/>
                </a:lnTo>
                <a:lnTo>
                  <a:pt x="0" y="3332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51782" y="0"/>
            <a:ext cx="6319370" cy="1294769"/>
          </a:xfrm>
          <a:custGeom>
            <a:avLst/>
            <a:gdLst/>
            <a:ahLst/>
            <a:cxnLst/>
            <a:rect r="r" b="b" t="t" l="l"/>
            <a:pathLst>
              <a:path h="1294769" w="6319370">
                <a:moveTo>
                  <a:pt x="0" y="0"/>
                </a:moveTo>
                <a:lnTo>
                  <a:pt x="6319370" y="0"/>
                </a:lnTo>
                <a:lnTo>
                  <a:pt x="6319370" y="1294769"/>
                </a:lnTo>
                <a:lnTo>
                  <a:pt x="0" y="12947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647891" y="1477697"/>
            <a:ext cx="3927152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Dusky India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47476" y="3624208"/>
            <a:ext cx="8004987" cy="3088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16"/>
              </a:lnSpc>
            </a:pPr>
            <a:r>
              <a:rPr lang="en-US" sz="68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Luminaki – Bakuchi Face Serum by Dusky India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-10800000">
            <a:off x="13074898" y="-309446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6847566" y="9972183"/>
                </a:moveTo>
                <a:lnTo>
                  <a:pt x="0" y="9972183"/>
                </a:lnTo>
                <a:lnTo>
                  <a:pt x="0" y="0"/>
                </a:lnTo>
                <a:lnTo>
                  <a:pt x="6847566" y="0"/>
                </a:lnTo>
                <a:lnTo>
                  <a:pt x="6847566" y="9972183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457379" y="1263557"/>
            <a:ext cx="7041302" cy="7759885"/>
            <a:chOff x="0" y="0"/>
            <a:chExt cx="1069836" cy="117901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69836" cy="1179016"/>
            </a:xfrm>
            <a:custGeom>
              <a:avLst/>
              <a:gdLst/>
              <a:ahLst/>
              <a:cxnLst/>
              <a:rect r="r" b="b" t="t" l="l"/>
              <a:pathLst>
                <a:path h="1179016" w="1069836">
                  <a:moveTo>
                    <a:pt x="57174" y="0"/>
                  </a:moveTo>
                  <a:lnTo>
                    <a:pt x="1012662" y="0"/>
                  </a:lnTo>
                  <a:cubicBezTo>
                    <a:pt x="1027826" y="0"/>
                    <a:pt x="1042368" y="6024"/>
                    <a:pt x="1053090" y="16746"/>
                  </a:cubicBezTo>
                  <a:cubicBezTo>
                    <a:pt x="1063813" y="27468"/>
                    <a:pt x="1069836" y="42011"/>
                    <a:pt x="1069836" y="57174"/>
                  </a:cubicBezTo>
                  <a:lnTo>
                    <a:pt x="1069836" y="1121842"/>
                  </a:lnTo>
                  <a:cubicBezTo>
                    <a:pt x="1069836" y="1137005"/>
                    <a:pt x="1063813" y="1151548"/>
                    <a:pt x="1053090" y="1162270"/>
                  </a:cubicBezTo>
                  <a:cubicBezTo>
                    <a:pt x="1042368" y="1172992"/>
                    <a:pt x="1027826" y="1179016"/>
                    <a:pt x="1012662" y="1179016"/>
                  </a:cubicBezTo>
                  <a:lnTo>
                    <a:pt x="57174" y="1179016"/>
                  </a:lnTo>
                  <a:cubicBezTo>
                    <a:pt x="42011" y="1179016"/>
                    <a:pt x="27468" y="1172992"/>
                    <a:pt x="16746" y="1162270"/>
                  </a:cubicBezTo>
                  <a:cubicBezTo>
                    <a:pt x="6024" y="1151548"/>
                    <a:pt x="0" y="1137005"/>
                    <a:pt x="0" y="1121842"/>
                  </a:cubicBezTo>
                  <a:lnTo>
                    <a:pt x="0" y="57174"/>
                  </a:lnTo>
                  <a:cubicBezTo>
                    <a:pt x="0" y="42011"/>
                    <a:pt x="6024" y="27468"/>
                    <a:pt x="16746" y="16746"/>
                  </a:cubicBezTo>
                  <a:cubicBezTo>
                    <a:pt x="27468" y="6024"/>
                    <a:pt x="42011" y="0"/>
                    <a:pt x="57174" y="0"/>
                  </a:cubicBezTo>
                  <a:close/>
                </a:path>
              </a:pathLst>
            </a:custGeom>
            <a:blipFill>
              <a:blip r:embed="rId3"/>
              <a:stretch>
                <a:fillRect l="-5102" t="0" r="-5102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511191" cy="10287000"/>
            <a:chOff x="0" y="0"/>
            <a:chExt cx="134635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4635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34635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574733" y="0"/>
            <a:ext cx="6319370" cy="1294769"/>
          </a:xfrm>
          <a:custGeom>
            <a:avLst/>
            <a:gdLst/>
            <a:ahLst/>
            <a:cxnLst/>
            <a:rect r="r" b="b" t="t" l="l"/>
            <a:pathLst>
              <a:path h="1294769" w="6319370">
                <a:moveTo>
                  <a:pt x="0" y="0"/>
                </a:moveTo>
                <a:lnTo>
                  <a:pt x="6319370" y="0"/>
                </a:lnTo>
                <a:lnTo>
                  <a:pt x="6319370" y="1294769"/>
                </a:lnTo>
                <a:lnTo>
                  <a:pt x="0" y="12947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4448902"/>
            <a:ext cx="8115300" cy="318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Retinol is widely used in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 skincare routines focused on visible signs of aging, but some people prefer botanical-inspired alternatives as part of their daily routine.</a:t>
            </a:r>
          </a:p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A retinol alternative serum can be a useful option for those looking to explore plant-based skincare while focusing on a smoother, b</a:t>
            </a:r>
            <a:r>
              <a:rPr lang="en-US" sz="2000" u="none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righter, and more youthful-looking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 complexion.</a:t>
            </a:r>
          </a:p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Luminaki offers Bakuchi-inspired care in a lightweight serum designed for everyday use.</a:t>
            </a:r>
          </a:p>
          <a:p>
            <a:pPr algn="l" marL="0" indent="0" lvl="0">
              <a:lnSpc>
                <a:spcPts val="2800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1757182"/>
            <a:ext cx="6580374" cy="2060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What Is</a:t>
            </a: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 a Retinol Alternative Serum?</a:t>
            </a:r>
          </a:p>
          <a:p>
            <a:pPr algn="l">
              <a:lnSpc>
                <a:spcPts val="5000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-10800000">
            <a:off x="-1054687" y="-309446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0" y="9972183"/>
                </a:moveTo>
                <a:lnTo>
                  <a:pt x="6847566" y="9972183"/>
                </a:lnTo>
                <a:lnTo>
                  <a:pt x="6847566" y="0"/>
                </a:lnTo>
                <a:lnTo>
                  <a:pt x="0" y="0"/>
                </a:lnTo>
                <a:lnTo>
                  <a:pt x="0" y="9972183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6304583" y="3786111"/>
            <a:ext cx="11328094" cy="0"/>
          </a:xfrm>
          <a:prstGeom prst="line">
            <a:avLst/>
          </a:prstGeom>
          <a:ln cap="rnd" w="19050">
            <a:solidFill>
              <a:srgbClr val="465736"/>
            </a:solidFill>
            <a:prstDash val="solid"/>
            <a:headEnd type="none" len="sm" w="sm"/>
            <a:tailEnd type="oval" len="lg" w="lg"/>
          </a:ln>
        </p:spPr>
      </p:sp>
      <p:grpSp>
        <p:nvGrpSpPr>
          <p:cNvPr name="Group 4" id="4"/>
          <p:cNvGrpSpPr/>
          <p:nvPr/>
        </p:nvGrpSpPr>
        <p:grpSpPr>
          <a:xfrm rot="0">
            <a:off x="1937923" y="1263557"/>
            <a:ext cx="7041302" cy="7759885"/>
            <a:chOff x="0" y="0"/>
            <a:chExt cx="1069836" cy="117901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69836" cy="1179016"/>
            </a:xfrm>
            <a:custGeom>
              <a:avLst/>
              <a:gdLst/>
              <a:ahLst/>
              <a:cxnLst/>
              <a:rect r="r" b="b" t="t" l="l"/>
              <a:pathLst>
                <a:path h="1179016" w="1069836">
                  <a:moveTo>
                    <a:pt x="57174" y="0"/>
                  </a:moveTo>
                  <a:lnTo>
                    <a:pt x="1012662" y="0"/>
                  </a:lnTo>
                  <a:cubicBezTo>
                    <a:pt x="1027826" y="0"/>
                    <a:pt x="1042368" y="6024"/>
                    <a:pt x="1053090" y="16746"/>
                  </a:cubicBezTo>
                  <a:cubicBezTo>
                    <a:pt x="1063813" y="27468"/>
                    <a:pt x="1069836" y="42011"/>
                    <a:pt x="1069836" y="57174"/>
                  </a:cubicBezTo>
                  <a:lnTo>
                    <a:pt x="1069836" y="1121842"/>
                  </a:lnTo>
                  <a:cubicBezTo>
                    <a:pt x="1069836" y="1137005"/>
                    <a:pt x="1063813" y="1151548"/>
                    <a:pt x="1053090" y="1162270"/>
                  </a:cubicBezTo>
                  <a:cubicBezTo>
                    <a:pt x="1042368" y="1172992"/>
                    <a:pt x="1027826" y="1179016"/>
                    <a:pt x="1012662" y="1179016"/>
                  </a:cubicBezTo>
                  <a:lnTo>
                    <a:pt x="57174" y="1179016"/>
                  </a:lnTo>
                  <a:cubicBezTo>
                    <a:pt x="42011" y="1179016"/>
                    <a:pt x="27468" y="1172992"/>
                    <a:pt x="16746" y="1162270"/>
                  </a:cubicBezTo>
                  <a:cubicBezTo>
                    <a:pt x="6024" y="1151548"/>
                    <a:pt x="0" y="1137005"/>
                    <a:pt x="0" y="1121842"/>
                  </a:cubicBezTo>
                  <a:lnTo>
                    <a:pt x="0" y="57174"/>
                  </a:lnTo>
                  <a:cubicBezTo>
                    <a:pt x="0" y="42011"/>
                    <a:pt x="6024" y="27468"/>
                    <a:pt x="16746" y="16746"/>
                  </a:cubicBezTo>
                  <a:cubicBezTo>
                    <a:pt x="27468" y="6024"/>
                    <a:pt x="42011" y="0"/>
                    <a:pt x="57174" y="0"/>
                  </a:cubicBezTo>
                  <a:close/>
                </a:path>
              </a:pathLst>
            </a:custGeom>
            <a:blipFill>
              <a:blip r:embed="rId3"/>
              <a:stretch>
                <a:fillRect l="-5102" t="0" r="-5102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9840678" y="1735059"/>
            <a:ext cx="6580374" cy="2060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Bakuchi as</a:t>
            </a: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 a Botanical Retinol Alternative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840678" y="4233786"/>
            <a:ext cx="7418622" cy="5302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Bakuchi is often associated with bakuchiol, a naturally occurring compound derived from the Psoralea corylifolia plant. Bakuchiol has become popular in modern skincare as a botanical alternative to traditional retinol-focused routines.</a:t>
            </a:r>
          </a:p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Luminaki – Bakuchi Face Serum by Dusky India brings this botanical-in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spired approach into a simple facial serum routine.</a:t>
            </a:r>
          </a:p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Ideal for Skincare Focused On: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Youthful-looking skin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Smoother-looking texture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Natural-looking radiance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Daily nourishment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Botanical-inspired anti-aging care</a:t>
            </a:r>
          </a:p>
          <a:p>
            <a:pPr algn="l">
              <a:lnSpc>
                <a:spcPts val="2800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17776809" y="0"/>
            <a:ext cx="511191" cy="10287000"/>
            <a:chOff x="0" y="0"/>
            <a:chExt cx="134635" cy="270933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4635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34635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1968630" y="0"/>
            <a:ext cx="6319370" cy="1294769"/>
          </a:xfrm>
          <a:custGeom>
            <a:avLst/>
            <a:gdLst/>
            <a:ahLst/>
            <a:cxnLst/>
            <a:rect r="r" b="b" t="t" l="l"/>
            <a:pathLst>
              <a:path h="1294769" w="6319370">
                <a:moveTo>
                  <a:pt x="0" y="0"/>
                </a:moveTo>
                <a:lnTo>
                  <a:pt x="6319370" y="0"/>
                </a:lnTo>
                <a:lnTo>
                  <a:pt x="6319370" y="1294769"/>
                </a:lnTo>
                <a:lnTo>
                  <a:pt x="0" y="12947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7933" y="-436169"/>
            <a:ext cx="14932134" cy="6140458"/>
            <a:chOff x="0" y="0"/>
            <a:chExt cx="2268748" cy="93296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68748" cy="932964"/>
            </a:xfrm>
            <a:custGeom>
              <a:avLst/>
              <a:gdLst/>
              <a:ahLst/>
              <a:cxnLst/>
              <a:rect r="r" b="b" t="t" l="l"/>
              <a:pathLst>
                <a:path h="932964" w="2268748">
                  <a:moveTo>
                    <a:pt x="26961" y="0"/>
                  </a:moveTo>
                  <a:lnTo>
                    <a:pt x="2241787" y="0"/>
                  </a:lnTo>
                  <a:cubicBezTo>
                    <a:pt x="2248938" y="0"/>
                    <a:pt x="2255795" y="2840"/>
                    <a:pt x="2260851" y="7897"/>
                  </a:cubicBezTo>
                  <a:cubicBezTo>
                    <a:pt x="2265907" y="12953"/>
                    <a:pt x="2268748" y="19810"/>
                    <a:pt x="2268748" y="26961"/>
                  </a:cubicBezTo>
                  <a:lnTo>
                    <a:pt x="2268748" y="906004"/>
                  </a:lnTo>
                  <a:cubicBezTo>
                    <a:pt x="2268748" y="913154"/>
                    <a:pt x="2265907" y="920012"/>
                    <a:pt x="2260851" y="925068"/>
                  </a:cubicBezTo>
                  <a:cubicBezTo>
                    <a:pt x="2255795" y="930124"/>
                    <a:pt x="2248938" y="932964"/>
                    <a:pt x="2241787" y="932964"/>
                  </a:cubicBezTo>
                  <a:lnTo>
                    <a:pt x="26961" y="932964"/>
                  </a:lnTo>
                  <a:cubicBezTo>
                    <a:pt x="19810" y="932964"/>
                    <a:pt x="12953" y="930124"/>
                    <a:pt x="7897" y="925068"/>
                  </a:cubicBezTo>
                  <a:cubicBezTo>
                    <a:pt x="2840" y="920012"/>
                    <a:pt x="0" y="913154"/>
                    <a:pt x="0" y="906004"/>
                  </a:cubicBezTo>
                  <a:lnTo>
                    <a:pt x="0" y="26961"/>
                  </a:lnTo>
                  <a:cubicBezTo>
                    <a:pt x="0" y="19810"/>
                    <a:pt x="2840" y="12953"/>
                    <a:pt x="7897" y="7897"/>
                  </a:cubicBezTo>
                  <a:cubicBezTo>
                    <a:pt x="12953" y="2840"/>
                    <a:pt x="19810" y="0"/>
                    <a:pt x="26961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71588" r="0" b="-71588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8620529" y="5883259"/>
            <a:ext cx="7989538" cy="4244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Visible signs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 of aging can include fine lines, uneven-looking texture, dullness, and loss of skin's natural radiance.</a:t>
            </a:r>
          </a:p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An anti-aging botanical serum can become an important part of a consistent skincare routine by providing targeted care while keeping the routine lightweight.</a:t>
            </a:r>
          </a:p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Luminaki – Bakuchi Face Serum is designed to support: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Smoother-looking skin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A more radiant appearance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Hydrated-looking skin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Healthy-looking texture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Youthful-looking skin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6115983"/>
            <a:ext cx="7591829" cy="1431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Anti-Agi</a:t>
            </a: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ng Botanical Serum</a:t>
            </a:r>
          </a:p>
        </p:txBody>
      </p:sp>
      <p:grpSp>
        <p:nvGrpSpPr>
          <p:cNvPr name="Group 6" id="6"/>
          <p:cNvGrpSpPr/>
          <p:nvPr/>
        </p:nvGrpSpPr>
        <p:grpSpPr>
          <a:xfrm rot="-5400000">
            <a:off x="8993068" y="701360"/>
            <a:ext cx="511191" cy="18660088"/>
            <a:chOff x="0" y="0"/>
            <a:chExt cx="134635" cy="491459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635" cy="4914591"/>
            </a:xfrm>
            <a:custGeom>
              <a:avLst/>
              <a:gdLst/>
              <a:ahLst/>
              <a:cxnLst/>
              <a:rect r="r" b="b" t="t" l="l"/>
              <a:pathLst>
                <a:path h="4914591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4914591"/>
                  </a:lnTo>
                  <a:lnTo>
                    <a:pt x="0" y="4914591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635" cy="49526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true" flipV="true" rot="-10800000">
            <a:off x="-3925768" y="-4267894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6847566" y="9972183"/>
                </a:moveTo>
                <a:lnTo>
                  <a:pt x="0" y="9972183"/>
                </a:lnTo>
                <a:lnTo>
                  <a:pt x="0" y="0"/>
                </a:lnTo>
                <a:lnTo>
                  <a:pt x="6847566" y="0"/>
                </a:lnTo>
                <a:lnTo>
                  <a:pt x="6847566" y="9972183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8395929">
            <a:off x="16551307" y="1869667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6847566" y="9972183"/>
                </a:moveTo>
                <a:lnTo>
                  <a:pt x="0" y="9972183"/>
                </a:lnTo>
                <a:lnTo>
                  <a:pt x="0" y="0"/>
                </a:lnTo>
                <a:lnTo>
                  <a:pt x="6847566" y="0"/>
                </a:lnTo>
                <a:lnTo>
                  <a:pt x="6847566" y="9972183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-10800000">
            <a:off x="-2395083" y="-3527568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6847566" y="9972183"/>
                </a:moveTo>
                <a:lnTo>
                  <a:pt x="0" y="9972183"/>
                </a:lnTo>
                <a:lnTo>
                  <a:pt x="0" y="0"/>
                </a:lnTo>
                <a:lnTo>
                  <a:pt x="6847566" y="0"/>
                </a:lnTo>
                <a:lnTo>
                  <a:pt x="6847566" y="9972183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754230" y="1458523"/>
            <a:ext cx="8090499" cy="8378913"/>
            <a:chOff x="0" y="0"/>
            <a:chExt cx="1071799" cy="111000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71799" cy="1110007"/>
            </a:xfrm>
            <a:custGeom>
              <a:avLst/>
              <a:gdLst/>
              <a:ahLst/>
              <a:cxnLst/>
              <a:rect r="r" b="b" t="t" l="l"/>
              <a:pathLst>
                <a:path h="1110007" w="1071799">
                  <a:moveTo>
                    <a:pt x="28707" y="0"/>
                  </a:moveTo>
                  <a:lnTo>
                    <a:pt x="1043091" y="0"/>
                  </a:lnTo>
                  <a:cubicBezTo>
                    <a:pt x="1058946" y="0"/>
                    <a:pt x="1071799" y="12853"/>
                    <a:pt x="1071799" y="28707"/>
                  </a:cubicBezTo>
                  <a:lnTo>
                    <a:pt x="1071799" y="1081299"/>
                  </a:lnTo>
                  <a:cubicBezTo>
                    <a:pt x="1071799" y="1097154"/>
                    <a:pt x="1058946" y="1110007"/>
                    <a:pt x="1043091" y="1110007"/>
                  </a:cubicBezTo>
                  <a:lnTo>
                    <a:pt x="28707" y="1110007"/>
                  </a:lnTo>
                  <a:cubicBezTo>
                    <a:pt x="12853" y="1110007"/>
                    <a:pt x="0" y="1097154"/>
                    <a:pt x="0" y="1081299"/>
                  </a:cubicBezTo>
                  <a:lnTo>
                    <a:pt x="0" y="28707"/>
                  </a:lnTo>
                  <a:cubicBezTo>
                    <a:pt x="0" y="12853"/>
                    <a:pt x="12853" y="0"/>
                    <a:pt x="28707" y="0"/>
                  </a:cubicBezTo>
                  <a:close/>
                </a:path>
              </a:pathLst>
            </a:custGeom>
            <a:blipFill>
              <a:blip r:embed="rId3"/>
              <a:stretch>
                <a:fillRect l="-1782" t="0" r="-1782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9844729" y="1919267"/>
            <a:ext cx="7414571" cy="1549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Bakuchi</a:t>
            </a: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 Serum Anti-Aging India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844729" y="4923135"/>
            <a:ext cx="7677528" cy="4597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For people searching for Bakuchi s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erum anti-aging India, Luminaki offers a botanical-inspired approach to everyday skincare.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Its formula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 is designed for people who want to incorporate Bakuchi-based care into their routine while focusing on the appearance of fine lines, dullness, and uneven-looking skin.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Why Add It to Your Routine?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Botanical-inspired skincare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ightweight serum texture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Suitable for daily skincare rout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ines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Supports youthful-looking skin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Easy to layer with moisturizer</a:t>
            </a:r>
          </a:p>
          <a:p>
            <a:pPr algn="l">
              <a:lnSpc>
                <a:spcPts val="2800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17776809" y="0"/>
            <a:ext cx="511191" cy="10287000"/>
            <a:chOff x="0" y="0"/>
            <a:chExt cx="134635" cy="270933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4635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34635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AutoShape 10" id="10"/>
          <p:cNvSpPr/>
          <p:nvPr/>
        </p:nvSpPr>
        <p:spPr>
          <a:xfrm flipH="true">
            <a:off x="10600652" y="4256385"/>
            <a:ext cx="11753478" cy="0"/>
          </a:xfrm>
          <a:prstGeom prst="line">
            <a:avLst/>
          </a:prstGeom>
          <a:ln cap="rnd" w="19050">
            <a:solidFill>
              <a:srgbClr val="465736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11968630" y="0"/>
            <a:ext cx="6319370" cy="1294769"/>
          </a:xfrm>
          <a:custGeom>
            <a:avLst/>
            <a:gdLst/>
            <a:ahLst/>
            <a:cxnLst/>
            <a:rect r="r" b="b" t="t" l="l"/>
            <a:pathLst>
              <a:path h="1294769" w="6319370">
                <a:moveTo>
                  <a:pt x="0" y="0"/>
                </a:moveTo>
                <a:lnTo>
                  <a:pt x="6319370" y="0"/>
                </a:lnTo>
                <a:lnTo>
                  <a:pt x="6319370" y="1294769"/>
                </a:lnTo>
                <a:lnTo>
                  <a:pt x="0" y="12947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37923" y="1263557"/>
            <a:ext cx="7041302" cy="7759885"/>
            <a:chOff x="0" y="0"/>
            <a:chExt cx="1069836" cy="11790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69836" cy="1179016"/>
            </a:xfrm>
            <a:custGeom>
              <a:avLst/>
              <a:gdLst/>
              <a:ahLst/>
              <a:cxnLst/>
              <a:rect r="r" b="b" t="t" l="l"/>
              <a:pathLst>
                <a:path h="1179016" w="1069836">
                  <a:moveTo>
                    <a:pt x="57174" y="0"/>
                  </a:moveTo>
                  <a:lnTo>
                    <a:pt x="1012662" y="0"/>
                  </a:lnTo>
                  <a:cubicBezTo>
                    <a:pt x="1027826" y="0"/>
                    <a:pt x="1042368" y="6024"/>
                    <a:pt x="1053090" y="16746"/>
                  </a:cubicBezTo>
                  <a:cubicBezTo>
                    <a:pt x="1063813" y="27468"/>
                    <a:pt x="1069836" y="42011"/>
                    <a:pt x="1069836" y="57174"/>
                  </a:cubicBezTo>
                  <a:lnTo>
                    <a:pt x="1069836" y="1121842"/>
                  </a:lnTo>
                  <a:cubicBezTo>
                    <a:pt x="1069836" y="1137005"/>
                    <a:pt x="1063813" y="1151548"/>
                    <a:pt x="1053090" y="1162270"/>
                  </a:cubicBezTo>
                  <a:cubicBezTo>
                    <a:pt x="1042368" y="1172992"/>
                    <a:pt x="1027826" y="1179016"/>
                    <a:pt x="1012662" y="1179016"/>
                  </a:cubicBezTo>
                  <a:lnTo>
                    <a:pt x="57174" y="1179016"/>
                  </a:lnTo>
                  <a:cubicBezTo>
                    <a:pt x="42011" y="1179016"/>
                    <a:pt x="27468" y="1172992"/>
                    <a:pt x="16746" y="1162270"/>
                  </a:cubicBezTo>
                  <a:cubicBezTo>
                    <a:pt x="6024" y="1151548"/>
                    <a:pt x="0" y="1137005"/>
                    <a:pt x="0" y="1121842"/>
                  </a:cubicBezTo>
                  <a:lnTo>
                    <a:pt x="0" y="57174"/>
                  </a:lnTo>
                  <a:cubicBezTo>
                    <a:pt x="0" y="42011"/>
                    <a:pt x="6024" y="27468"/>
                    <a:pt x="16746" y="16746"/>
                  </a:cubicBezTo>
                  <a:cubicBezTo>
                    <a:pt x="27468" y="6024"/>
                    <a:pt x="42011" y="0"/>
                    <a:pt x="57174" y="0"/>
                  </a:cubicBezTo>
                  <a:close/>
                </a:path>
              </a:pathLst>
            </a:custGeom>
            <a:blipFill>
              <a:blip r:embed="rId2"/>
              <a:stretch>
                <a:fillRect l="-5102" t="0" r="-5102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8979225" y="4850278"/>
            <a:ext cx="7779920" cy="283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Luminaki is designed to feel comfortable on the skin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 without adding unnecessary heaviness to your routine.</a:t>
            </a:r>
          </a:p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This lightweight face serum can be applied after cleansing and before moisturizer, making it easy to incorporate into both morning and evening skincare routines.</a:t>
            </a:r>
          </a:p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Simple Skincare Routine</a:t>
            </a:r>
          </a:p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Cleanse → Luminaki Serum → Moisturize → Sunscreen (AM)</a:t>
            </a:r>
          </a:p>
          <a:p>
            <a:pPr algn="l" marL="0" indent="0" lvl="0">
              <a:lnSpc>
                <a:spcPts val="280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8936091" y="2498822"/>
            <a:ext cx="7866188" cy="1431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Lightweight Face Serum</a:t>
            </a: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 for Daily Care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7776809" y="0"/>
            <a:ext cx="511191" cy="10287000"/>
            <a:chOff x="0" y="0"/>
            <a:chExt cx="134635" cy="270933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635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635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1968630" y="0"/>
            <a:ext cx="6319370" cy="1294769"/>
          </a:xfrm>
          <a:custGeom>
            <a:avLst/>
            <a:gdLst/>
            <a:ahLst/>
            <a:cxnLst/>
            <a:rect r="r" b="b" t="t" l="l"/>
            <a:pathLst>
              <a:path h="1294769" w="6319370">
                <a:moveTo>
                  <a:pt x="0" y="0"/>
                </a:moveTo>
                <a:lnTo>
                  <a:pt x="6319370" y="0"/>
                </a:lnTo>
                <a:lnTo>
                  <a:pt x="6319370" y="1294769"/>
                </a:lnTo>
                <a:lnTo>
                  <a:pt x="0" y="12947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-10800000">
            <a:off x="13074898" y="-309446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6847566" y="9972183"/>
                </a:moveTo>
                <a:lnTo>
                  <a:pt x="0" y="9972183"/>
                </a:lnTo>
                <a:lnTo>
                  <a:pt x="0" y="0"/>
                </a:lnTo>
                <a:lnTo>
                  <a:pt x="6847566" y="0"/>
                </a:lnTo>
                <a:lnTo>
                  <a:pt x="6847566" y="9972183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1554419" y="4460373"/>
            <a:ext cx="11753478" cy="0"/>
          </a:xfrm>
          <a:prstGeom prst="line">
            <a:avLst/>
          </a:prstGeom>
          <a:ln cap="rnd" w="19050">
            <a:solidFill>
              <a:srgbClr val="465736"/>
            </a:solidFill>
            <a:prstDash val="solid"/>
            <a:headEnd type="oval" len="lg" w="lg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9457379" y="1263557"/>
            <a:ext cx="7041302" cy="7759885"/>
            <a:chOff x="0" y="0"/>
            <a:chExt cx="1069836" cy="117901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69836" cy="1179016"/>
            </a:xfrm>
            <a:custGeom>
              <a:avLst/>
              <a:gdLst/>
              <a:ahLst/>
              <a:cxnLst/>
              <a:rect r="r" b="b" t="t" l="l"/>
              <a:pathLst>
                <a:path h="1179016" w="1069836">
                  <a:moveTo>
                    <a:pt x="57174" y="0"/>
                  </a:moveTo>
                  <a:lnTo>
                    <a:pt x="1012662" y="0"/>
                  </a:lnTo>
                  <a:cubicBezTo>
                    <a:pt x="1027826" y="0"/>
                    <a:pt x="1042368" y="6024"/>
                    <a:pt x="1053090" y="16746"/>
                  </a:cubicBezTo>
                  <a:cubicBezTo>
                    <a:pt x="1063813" y="27468"/>
                    <a:pt x="1069836" y="42011"/>
                    <a:pt x="1069836" y="57174"/>
                  </a:cubicBezTo>
                  <a:lnTo>
                    <a:pt x="1069836" y="1121842"/>
                  </a:lnTo>
                  <a:cubicBezTo>
                    <a:pt x="1069836" y="1137005"/>
                    <a:pt x="1063813" y="1151548"/>
                    <a:pt x="1053090" y="1162270"/>
                  </a:cubicBezTo>
                  <a:cubicBezTo>
                    <a:pt x="1042368" y="1172992"/>
                    <a:pt x="1027826" y="1179016"/>
                    <a:pt x="1012662" y="1179016"/>
                  </a:cubicBezTo>
                  <a:lnTo>
                    <a:pt x="57174" y="1179016"/>
                  </a:lnTo>
                  <a:cubicBezTo>
                    <a:pt x="42011" y="1179016"/>
                    <a:pt x="27468" y="1172992"/>
                    <a:pt x="16746" y="1162270"/>
                  </a:cubicBezTo>
                  <a:cubicBezTo>
                    <a:pt x="6024" y="1151548"/>
                    <a:pt x="0" y="1137005"/>
                    <a:pt x="0" y="1121842"/>
                  </a:cubicBezTo>
                  <a:lnTo>
                    <a:pt x="0" y="57174"/>
                  </a:lnTo>
                  <a:cubicBezTo>
                    <a:pt x="0" y="42011"/>
                    <a:pt x="6024" y="27468"/>
                    <a:pt x="16746" y="16746"/>
                  </a:cubicBezTo>
                  <a:cubicBezTo>
                    <a:pt x="27468" y="6024"/>
                    <a:pt x="42011" y="0"/>
                    <a:pt x="57174" y="0"/>
                  </a:cubicBezTo>
                  <a:close/>
                </a:path>
              </a:pathLst>
            </a:custGeom>
            <a:blipFill>
              <a:blip r:embed="rId3"/>
              <a:stretch>
                <a:fillRect l="-5102" t="0" r="-5102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511191" cy="10287000"/>
            <a:chOff x="0" y="0"/>
            <a:chExt cx="134635" cy="270933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635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635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554419" y="5076825"/>
            <a:ext cx="7592172" cy="354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F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ollow these simple steps:</a:t>
            </a:r>
          </a:p>
          <a:p>
            <a:pPr algn="l" marL="431802" indent="-215901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Cleanse your face with a gentle cleanser.</a:t>
            </a:r>
          </a:p>
          <a:p>
            <a:pPr algn="l" marL="431802" indent="-215901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Apply a few drops of Luminaki – Bakuchi Face Serum.</a:t>
            </a:r>
          </a:p>
          <a:p>
            <a:pPr algn="l" marL="431802" indent="-215901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Gently spread across the face and neck.</a:t>
            </a:r>
          </a:p>
          <a:p>
            <a:pPr algn="l" marL="431802" indent="-215901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Pat or massage lightly until absorbed.</a:t>
            </a:r>
          </a:p>
          <a:p>
            <a:pPr algn="l" marL="431802" indent="-215901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Follow with a moisturizer.</a:t>
            </a:r>
          </a:p>
          <a:p>
            <a:pPr algn="l" marL="431802" indent="-215901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Apply sunscreen during the daytime.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Start gradually if you're introducing a new act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ive b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otanical serum into your skincare routine.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554419" y="2003508"/>
            <a:ext cx="7066453" cy="1431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How to Use Luminaki – Bakuchi Face S</a:t>
            </a: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erum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1968630" y="0"/>
            <a:ext cx="6319370" cy="1294769"/>
          </a:xfrm>
          <a:custGeom>
            <a:avLst/>
            <a:gdLst/>
            <a:ahLst/>
            <a:cxnLst/>
            <a:rect r="r" b="b" t="t" l="l"/>
            <a:pathLst>
              <a:path h="1294769" w="6319370">
                <a:moveTo>
                  <a:pt x="0" y="0"/>
                </a:moveTo>
                <a:lnTo>
                  <a:pt x="6319370" y="0"/>
                </a:lnTo>
                <a:lnTo>
                  <a:pt x="6319370" y="1294769"/>
                </a:lnTo>
                <a:lnTo>
                  <a:pt x="0" y="12947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7933" y="4983423"/>
            <a:ext cx="14932134" cy="6140458"/>
            <a:chOff x="0" y="0"/>
            <a:chExt cx="2268748" cy="93296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68748" cy="932964"/>
            </a:xfrm>
            <a:custGeom>
              <a:avLst/>
              <a:gdLst/>
              <a:ahLst/>
              <a:cxnLst/>
              <a:rect r="r" b="b" t="t" l="l"/>
              <a:pathLst>
                <a:path h="932964" w="2268748">
                  <a:moveTo>
                    <a:pt x="26961" y="0"/>
                  </a:moveTo>
                  <a:lnTo>
                    <a:pt x="2241787" y="0"/>
                  </a:lnTo>
                  <a:cubicBezTo>
                    <a:pt x="2248938" y="0"/>
                    <a:pt x="2255795" y="2840"/>
                    <a:pt x="2260851" y="7897"/>
                  </a:cubicBezTo>
                  <a:cubicBezTo>
                    <a:pt x="2265907" y="12953"/>
                    <a:pt x="2268748" y="19810"/>
                    <a:pt x="2268748" y="26961"/>
                  </a:cubicBezTo>
                  <a:lnTo>
                    <a:pt x="2268748" y="906004"/>
                  </a:lnTo>
                  <a:cubicBezTo>
                    <a:pt x="2268748" y="913154"/>
                    <a:pt x="2265907" y="920012"/>
                    <a:pt x="2260851" y="925068"/>
                  </a:cubicBezTo>
                  <a:cubicBezTo>
                    <a:pt x="2255795" y="930124"/>
                    <a:pt x="2248938" y="932964"/>
                    <a:pt x="2241787" y="932964"/>
                  </a:cubicBezTo>
                  <a:lnTo>
                    <a:pt x="26961" y="932964"/>
                  </a:lnTo>
                  <a:cubicBezTo>
                    <a:pt x="19810" y="932964"/>
                    <a:pt x="12953" y="930124"/>
                    <a:pt x="7897" y="925068"/>
                  </a:cubicBezTo>
                  <a:cubicBezTo>
                    <a:pt x="2840" y="920012"/>
                    <a:pt x="0" y="913154"/>
                    <a:pt x="0" y="906004"/>
                  </a:cubicBezTo>
                  <a:lnTo>
                    <a:pt x="0" y="26961"/>
                  </a:lnTo>
                  <a:cubicBezTo>
                    <a:pt x="0" y="19810"/>
                    <a:pt x="2840" y="12953"/>
                    <a:pt x="7897" y="7897"/>
                  </a:cubicBezTo>
                  <a:cubicBezTo>
                    <a:pt x="12953" y="2840"/>
                    <a:pt x="19810" y="0"/>
                    <a:pt x="26961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71588" r="0" b="-71588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2418136" y="2407675"/>
            <a:ext cx="6725864" cy="1431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Who Can</a:t>
            </a: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 Use Luminaki?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248664" y="767695"/>
            <a:ext cx="9039336" cy="354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Lumin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aki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 – Bakuchi Face Serum is ideal for anyone interested in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 botanical-inspired anti-aging skincare.</a:t>
            </a:r>
          </a:p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 can be add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ed to routines focused on: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Fine lines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Dull-looking skin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Uneven-looking texture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Loss of radiance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Youthful-looking skin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Plant-based skincare</a:t>
            </a:r>
          </a:p>
          <a:p>
            <a:pPr algn="l" marL="0" indent="0" lvl="0">
              <a:lnSpc>
                <a:spcPts val="2800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-5400000">
            <a:off x="8993068" y="-9074448"/>
            <a:ext cx="511191" cy="18660088"/>
            <a:chOff x="0" y="0"/>
            <a:chExt cx="134635" cy="491459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635" cy="4914591"/>
            </a:xfrm>
            <a:custGeom>
              <a:avLst/>
              <a:gdLst/>
              <a:ahLst/>
              <a:cxnLst/>
              <a:rect r="r" b="b" t="t" l="l"/>
              <a:pathLst>
                <a:path h="4914591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4914591"/>
                  </a:lnTo>
                  <a:lnTo>
                    <a:pt x="0" y="4914591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635" cy="49526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true" flipV="true" rot="-10800000">
            <a:off x="-2326913" y="1028700"/>
            <a:ext cx="5057223" cy="7364887"/>
          </a:xfrm>
          <a:custGeom>
            <a:avLst/>
            <a:gdLst/>
            <a:ahLst/>
            <a:cxnLst/>
            <a:rect r="r" b="b" t="t" l="l"/>
            <a:pathLst>
              <a:path h="7364887" w="5057223">
                <a:moveTo>
                  <a:pt x="5057223" y="7364887"/>
                </a:moveTo>
                <a:lnTo>
                  <a:pt x="0" y="7364887"/>
                </a:lnTo>
                <a:lnTo>
                  <a:pt x="0" y="0"/>
                </a:lnTo>
                <a:lnTo>
                  <a:pt x="5057223" y="0"/>
                </a:lnTo>
                <a:lnTo>
                  <a:pt x="5057223" y="7364887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8395929">
            <a:off x="15465007" y="4480640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6847566" y="9972183"/>
                </a:moveTo>
                <a:lnTo>
                  <a:pt x="0" y="9972183"/>
                </a:lnTo>
                <a:lnTo>
                  <a:pt x="0" y="0"/>
                </a:lnTo>
                <a:lnTo>
                  <a:pt x="6847566" y="0"/>
                </a:lnTo>
                <a:lnTo>
                  <a:pt x="6847566" y="9972183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7933" y="4146542"/>
            <a:ext cx="7570731" cy="6140458"/>
            <a:chOff x="0" y="0"/>
            <a:chExt cx="1150276" cy="93296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50276" cy="932964"/>
            </a:xfrm>
            <a:custGeom>
              <a:avLst/>
              <a:gdLst/>
              <a:ahLst/>
              <a:cxnLst/>
              <a:rect r="r" b="b" t="t" l="l"/>
              <a:pathLst>
                <a:path h="932964" w="1150276">
                  <a:moveTo>
                    <a:pt x="53176" y="0"/>
                  </a:moveTo>
                  <a:lnTo>
                    <a:pt x="1097100" y="0"/>
                  </a:lnTo>
                  <a:cubicBezTo>
                    <a:pt x="1126469" y="0"/>
                    <a:pt x="1150276" y="23808"/>
                    <a:pt x="1150276" y="53176"/>
                  </a:cubicBezTo>
                  <a:lnTo>
                    <a:pt x="1150276" y="879789"/>
                  </a:lnTo>
                  <a:cubicBezTo>
                    <a:pt x="1150276" y="909157"/>
                    <a:pt x="1126469" y="932964"/>
                    <a:pt x="1097100" y="932964"/>
                  </a:cubicBezTo>
                  <a:lnTo>
                    <a:pt x="53176" y="932964"/>
                  </a:lnTo>
                  <a:cubicBezTo>
                    <a:pt x="39073" y="932964"/>
                    <a:pt x="25547" y="927362"/>
                    <a:pt x="15575" y="917390"/>
                  </a:cubicBezTo>
                  <a:cubicBezTo>
                    <a:pt x="5602" y="907417"/>
                    <a:pt x="0" y="893892"/>
                    <a:pt x="0" y="879789"/>
                  </a:cubicBezTo>
                  <a:lnTo>
                    <a:pt x="0" y="53176"/>
                  </a:lnTo>
                  <a:cubicBezTo>
                    <a:pt x="0" y="39073"/>
                    <a:pt x="5602" y="25547"/>
                    <a:pt x="15575" y="15575"/>
                  </a:cubicBezTo>
                  <a:cubicBezTo>
                    <a:pt x="25547" y="5602"/>
                    <a:pt x="39073" y="0"/>
                    <a:pt x="53176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1646" r="0" b="-11646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2102996" y="1934965"/>
            <a:ext cx="6725864" cy="1431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Why Choose Dusky India?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508153" y="4079867"/>
            <a:ext cx="7101914" cy="318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Du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sky India believes skincare should combin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e nature-insp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ired ingredients with simple,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 modern 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routines.</a:t>
            </a:r>
          </a:p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Luminaki – Bakuchi Face Serum reflects this philosophy by bringing the botanical appeal of Bakuchi into a convenient serum format for everyday skincare.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It is an easy choice for those exploring a retinol alternative serum and looking for a more botanical approach to their anti-aging routine.</a:t>
            </a:r>
          </a:p>
          <a:p>
            <a:pPr algn="l">
              <a:lnSpc>
                <a:spcPts val="2800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-5400000">
            <a:off x="8993068" y="-9074448"/>
            <a:ext cx="511191" cy="18660088"/>
            <a:chOff x="0" y="0"/>
            <a:chExt cx="134635" cy="491459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635" cy="4914591"/>
            </a:xfrm>
            <a:custGeom>
              <a:avLst/>
              <a:gdLst/>
              <a:ahLst/>
              <a:cxnLst/>
              <a:rect r="r" b="b" t="t" l="l"/>
              <a:pathLst>
                <a:path h="4914591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4914591"/>
                  </a:lnTo>
                  <a:lnTo>
                    <a:pt x="0" y="4914591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635" cy="49526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true" flipV="true" rot="-10800000">
            <a:off x="-2326913" y="1028700"/>
            <a:ext cx="5057223" cy="7364887"/>
          </a:xfrm>
          <a:custGeom>
            <a:avLst/>
            <a:gdLst/>
            <a:ahLst/>
            <a:cxnLst/>
            <a:rect r="r" b="b" t="t" l="l"/>
            <a:pathLst>
              <a:path h="7364887" w="5057223">
                <a:moveTo>
                  <a:pt x="5057223" y="7364887"/>
                </a:moveTo>
                <a:lnTo>
                  <a:pt x="0" y="7364887"/>
                </a:lnTo>
                <a:lnTo>
                  <a:pt x="0" y="0"/>
                </a:lnTo>
                <a:lnTo>
                  <a:pt x="5057223" y="0"/>
                </a:lnTo>
                <a:lnTo>
                  <a:pt x="5057223" y="7364887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8395929">
            <a:off x="15465007" y="4480640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6847566" y="9972183"/>
                </a:moveTo>
                <a:lnTo>
                  <a:pt x="0" y="9972183"/>
                </a:lnTo>
                <a:lnTo>
                  <a:pt x="0" y="0"/>
                </a:lnTo>
                <a:lnTo>
                  <a:pt x="6847566" y="0"/>
                </a:lnTo>
                <a:lnTo>
                  <a:pt x="6847566" y="9972183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7933" y="4146542"/>
            <a:ext cx="7570731" cy="6140458"/>
            <a:chOff x="0" y="0"/>
            <a:chExt cx="1150276" cy="93296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50276" cy="932964"/>
            </a:xfrm>
            <a:custGeom>
              <a:avLst/>
              <a:gdLst/>
              <a:ahLst/>
              <a:cxnLst/>
              <a:rect r="r" b="b" t="t" l="l"/>
              <a:pathLst>
                <a:path h="932964" w="1150276">
                  <a:moveTo>
                    <a:pt x="53176" y="0"/>
                  </a:moveTo>
                  <a:lnTo>
                    <a:pt x="1097100" y="0"/>
                  </a:lnTo>
                  <a:cubicBezTo>
                    <a:pt x="1126469" y="0"/>
                    <a:pt x="1150276" y="23808"/>
                    <a:pt x="1150276" y="53176"/>
                  </a:cubicBezTo>
                  <a:lnTo>
                    <a:pt x="1150276" y="879789"/>
                  </a:lnTo>
                  <a:cubicBezTo>
                    <a:pt x="1150276" y="909157"/>
                    <a:pt x="1126469" y="932964"/>
                    <a:pt x="1097100" y="932964"/>
                  </a:cubicBezTo>
                  <a:lnTo>
                    <a:pt x="53176" y="932964"/>
                  </a:lnTo>
                  <a:cubicBezTo>
                    <a:pt x="39073" y="932964"/>
                    <a:pt x="25547" y="927362"/>
                    <a:pt x="15575" y="917390"/>
                  </a:cubicBezTo>
                  <a:cubicBezTo>
                    <a:pt x="5602" y="907417"/>
                    <a:pt x="0" y="893892"/>
                    <a:pt x="0" y="879789"/>
                  </a:cubicBezTo>
                  <a:lnTo>
                    <a:pt x="0" y="53176"/>
                  </a:lnTo>
                  <a:cubicBezTo>
                    <a:pt x="0" y="39073"/>
                    <a:pt x="5602" y="25547"/>
                    <a:pt x="15575" y="15575"/>
                  </a:cubicBezTo>
                  <a:cubicBezTo>
                    <a:pt x="25547" y="5602"/>
                    <a:pt x="39073" y="0"/>
                    <a:pt x="53176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1646" r="0" b="-11646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2418136" y="2407675"/>
            <a:ext cx="6725864" cy="1431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Choose Botanical Anti-Aging Care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508153" y="4079867"/>
            <a:ext cx="7101914" cy="318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If you'r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e searching for a retinol alternative serum, an anti-aging botanical serum, or a Bakuchi serum anti-aging India, Luminaki – Bakuchi Face Serum by Dusky India offers a nature-inspired option for your daily skincare routine.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With consistent care, it can become a simple step toward smoother-looking, radiant, and youthful-looking skin.</a:t>
            </a:r>
          </a:p>
          <a:p>
            <a:pPr algn="l">
              <a:lnSpc>
                <a:spcPts val="2800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-5400000">
            <a:off x="8993068" y="-9074448"/>
            <a:ext cx="511191" cy="18660088"/>
            <a:chOff x="0" y="0"/>
            <a:chExt cx="134635" cy="491459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635" cy="4914591"/>
            </a:xfrm>
            <a:custGeom>
              <a:avLst/>
              <a:gdLst/>
              <a:ahLst/>
              <a:cxnLst/>
              <a:rect r="r" b="b" t="t" l="l"/>
              <a:pathLst>
                <a:path h="4914591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4914591"/>
                  </a:lnTo>
                  <a:lnTo>
                    <a:pt x="0" y="4914591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635" cy="49526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true" flipV="true" rot="-10800000">
            <a:off x="-2326913" y="1028700"/>
            <a:ext cx="5057223" cy="7364887"/>
          </a:xfrm>
          <a:custGeom>
            <a:avLst/>
            <a:gdLst/>
            <a:ahLst/>
            <a:cxnLst/>
            <a:rect r="r" b="b" t="t" l="l"/>
            <a:pathLst>
              <a:path h="7364887" w="5057223">
                <a:moveTo>
                  <a:pt x="5057223" y="7364887"/>
                </a:moveTo>
                <a:lnTo>
                  <a:pt x="0" y="7364887"/>
                </a:lnTo>
                <a:lnTo>
                  <a:pt x="0" y="0"/>
                </a:lnTo>
                <a:lnTo>
                  <a:pt x="5057223" y="0"/>
                </a:lnTo>
                <a:lnTo>
                  <a:pt x="5057223" y="7364887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8395929">
            <a:off x="15465007" y="4480640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6847566" y="9972183"/>
                </a:moveTo>
                <a:lnTo>
                  <a:pt x="0" y="9972183"/>
                </a:lnTo>
                <a:lnTo>
                  <a:pt x="0" y="0"/>
                </a:lnTo>
                <a:lnTo>
                  <a:pt x="6847566" y="0"/>
                </a:lnTo>
                <a:lnTo>
                  <a:pt x="6847566" y="9972183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DAHEFExqRG8</dc:identifier>
  <dcterms:modified xsi:type="dcterms:W3CDTF">2011-08-01T06:04:30Z</dcterms:modified>
  <cp:revision>1</cp:revision>
  <dc:title>Luminaki – Bakuchi Face Serum by Dusky India</dc:title>
</cp:coreProperties>
</file>