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itangent.com/blockchain-application-development/smart-journeys-role-blockchain-modern-travel/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pitangent.com/our-expertise/blockchain-application-development/" TargetMode="External"/><Relationship Id="rId3" Type="http://schemas.openxmlformats.org/officeDocument/2006/relationships/hyperlink" Target="mailto:sales@pitangent.com" TargetMode="External"/><Relationship Id="rId4" Type="http://schemas.openxmlformats.org/officeDocument/2006/relationships/hyperlink" Target="https://pitangent.com/" TargetMode="External"/><Relationship Id="rId5" Type="http://schemas.openxmlformats.org/officeDocument/2006/relationships/hyperlink" Target="tel:+918100954414" TargetMode="External"/><Relationship Id="rId6" Type="http://schemas.openxmlformats.org/officeDocument/2006/relationships/hyperlink" Target="tel:+14699830448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28600"/>
            <a:ext cx="100584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BEB4"/>
                </a:solidFill>
                <a:latin typeface="Aptos"/>
              </a:defRPr>
            </a:pPr>
            <a:r>
              <a:t>PITANGENT  /  TRAVEL + BLOCKCHAIN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510528"/>
            <a:ext cx="731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1C3D5"/>
                </a:solidFill>
                <a:latin typeface="Aptos"/>
              </a:defRPr>
            </a:pPr>
            <a:r>
              <a:t>01 / 05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A19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400800" y="0"/>
            <a:ext cx="5788152" cy="4480560"/>
          </a:xfrm>
          <a:prstGeom prst="rect">
            <a:avLst/>
          </a:prstGeom>
          <a:solidFill>
            <a:srgbClr val="0F27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720840" y="457200"/>
            <a:ext cx="914400" cy="2103120"/>
          </a:xfrm>
          <a:prstGeom prst="rect">
            <a:avLst/>
          </a:prstGeom>
          <a:solidFill>
            <a:srgbClr val="15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955279" y="457200"/>
            <a:ext cx="914400" cy="2103120"/>
          </a:xfrm>
          <a:prstGeom prst="rect">
            <a:avLst/>
          </a:prstGeom>
          <a:solidFill>
            <a:srgbClr val="15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89720" y="457200"/>
            <a:ext cx="914400" cy="2103120"/>
          </a:xfrm>
          <a:prstGeom prst="rect">
            <a:avLst/>
          </a:prstGeom>
          <a:solidFill>
            <a:srgbClr val="15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0424160" y="457200"/>
            <a:ext cx="914400" cy="2103120"/>
          </a:xfrm>
          <a:prstGeom prst="rect">
            <a:avLst/>
          </a:prstGeom>
          <a:solidFill>
            <a:srgbClr val="1540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6629400" y="3977639"/>
            <a:ext cx="4892040" cy="2468881"/>
          </a:xfrm>
          <a:prstGeom prst="line">
            <a:avLst/>
          </a:prstGeom>
          <a:ln w="13970">
            <a:solidFill>
              <a:srgbClr val="1C4D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452360" y="3977639"/>
            <a:ext cx="3721607" cy="2468881"/>
          </a:xfrm>
          <a:prstGeom prst="line">
            <a:avLst/>
          </a:prstGeom>
          <a:ln w="13970">
            <a:solidFill>
              <a:srgbClr val="1C4D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8275320" y="3977639"/>
            <a:ext cx="2551176" cy="2468881"/>
          </a:xfrm>
          <a:prstGeom prst="line">
            <a:avLst/>
          </a:prstGeom>
          <a:ln w="13970">
            <a:solidFill>
              <a:srgbClr val="1C4D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9098280" y="3977639"/>
            <a:ext cx="1380744" cy="2468881"/>
          </a:xfrm>
          <a:prstGeom prst="line">
            <a:avLst/>
          </a:prstGeom>
          <a:ln w="13970">
            <a:solidFill>
              <a:srgbClr val="1C4D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921240" y="3977639"/>
            <a:ext cx="210312" cy="2468881"/>
          </a:xfrm>
          <a:prstGeom prst="line">
            <a:avLst/>
          </a:prstGeom>
          <a:ln w="13970">
            <a:solidFill>
              <a:srgbClr val="1C4D6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406640" y="3337560"/>
            <a:ext cx="164592" cy="164592"/>
          </a:xfrm>
          <a:prstGeom prst="ellipse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869680" y="2834640"/>
            <a:ext cx="164592" cy="164592"/>
          </a:xfrm>
          <a:prstGeom prst="ellipse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241280" y="3429000"/>
            <a:ext cx="164592" cy="164592"/>
          </a:xfrm>
          <a:prstGeom prst="ellipse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144000" y="4206240"/>
            <a:ext cx="164592" cy="164592"/>
          </a:xfrm>
          <a:prstGeom prst="ellipse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0972800" y="4297680"/>
            <a:ext cx="164592" cy="164592"/>
          </a:xfrm>
          <a:prstGeom prst="ellipse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 flipV="1">
            <a:off x="7498079" y="2907792"/>
            <a:ext cx="1463041" cy="512064"/>
          </a:xfrm>
          <a:prstGeom prst="line">
            <a:avLst/>
          </a:prstGeom>
          <a:ln w="1651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8961120" y="2907792"/>
            <a:ext cx="1371600" cy="603504"/>
          </a:xfrm>
          <a:prstGeom prst="line">
            <a:avLst/>
          </a:prstGeom>
          <a:ln w="1651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8961120" y="2907792"/>
            <a:ext cx="274320" cy="1362456"/>
          </a:xfrm>
          <a:prstGeom prst="line">
            <a:avLst/>
          </a:prstGeom>
          <a:ln w="1651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0332720" y="3511296"/>
            <a:ext cx="731520" cy="859536"/>
          </a:xfrm>
          <a:prstGeom prst="line">
            <a:avLst/>
          </a:prstGeom>
          <a:ln w="1651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9235440" y="4270248"/>
            <a:ext cx="1828800" cy="100584"/>
          </a:xfrm>
          <a:prstGeom prst="line">
            <a:avLst/>
          </a:prstGeom>
          <a:ln w="1651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85800" y="530352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1ABEB4"/>
                </a:solidFill>
                <a:latin typeface="Aptos"/>
              </a:defRPr>
            </a:pPr>
            <a:r>
              <a:t>PiTangent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1389888"/>
            <a:ext cx="649224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100" b="1">
                <a:solidFill>
                  <a:srgbClr val="F7FAFD"/>
                </a:solidFill>
                <a:latin typeface="Aptos"/>
              </a:defRPr>
            </a:pPr>
            <a:r>
              <a:t>Smart Journeys: The Role of Blockchain in Modern Travel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13232" y="3127248"/>
            <a:ext cx="5943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B1C3D5"/>
                </a:solidFill>
                <a:latin typeface="Aptos"/>
              </a:defRPr>
            </a:pPr>
            <a:r>
              <a:t>How Blockchain Is Reshaping Booking, Payments, Identification, Tracking, and Loyalty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3232" y="4160520"/>
            <a:ext cx="5669280" cy="960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F7FAFD"/>
                </a:solidFill>
                <a:latin typeface="Aptos"/>
              </a:defRPr>
            </a:pPr>
            <a:r>
              <a:t>Decentralized approaches can reshape relationships between travel businesses, service providers, and customers.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13232" y="5696712"/>
            <a:ext cx="2423160" cy="502920"/>
          </a:xfrm>
          <a:prstGeom prst="roundRect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50392" y="5815584"/>
            <a:ext cx="21031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0A1930"/>
                </a:solidFill>
                <a:latin typeface="Aptos"/>
              </a:defRPr>
            </a:pPr>
            <a:r>
              <a:rPr>
                <a:hlinkClick r:id="rId2"/>
              </a:rPr>
              <a:t>Read the original article  ↗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881360" y="6510528"/>
            <a:ext cx="731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1C3D5"/>
                </a:solidFill>
                <a:latin typeface="Aptos"/>
              </a:defRPr>
            </a:pPr>
            <a:r>
              <a:t>01 / 05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28600"/>
            <a:ext cx="100584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BEB4"/>
                </a:solidFill>
                <a:latin typeface="Aptos"/>
              </a:defRPr>
            </a:pPr>
            <a:r>
              <a:t>APPLICATIONS 01–02  /  BOOKING + SETTLEMENT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603504"/>
            <a:ext cx="11155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F7FAFD"/>
                </a:solidFill>
                <a:latin typeface="Aptos"/>
              </a:defRPr>
            </a:pPr>
            <a:r>
              <a:t>1. Decentralized Booking and Faster Payments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510528"/>
            <a:ext cx="731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1C3D5"/>
                </a:solidFill>
                <a:latin typeface="Aptos"/>
              </a:defRPr>
            </a:pPr>
            <a:r>
              <a:t>02 / 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444752"/>
            <a:ext cx="5394960" cy="1965960"/>
          </a:xfrm>
          <a:prstGeom prst="roundRect">
            <a:avLst/>
          </a:prstGeom>
          <a:solidFill>
            <a:srgbClr val="122D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645920"/>
            <a:ext cx="4754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BEB4"/>
                </a:solidFill>
                <a:latin typeface="Aptos"/>
              </a:defRPr>
            </a:pPr>
            <a:r>
              <a:t>TRADITIONAL TRAVEL ECOSYSTEM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240280"/>
            <a:ext cx="1005840" cy="58521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414016"/>
            <a:ext cx="914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Hotel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19072" y="2532888"/>
            <a:ext cx="128016" cy="0"/>
          </a:xfrm>
          <a:prstGeom prst="line">
            <a:avLst/>
          </a:prstGeom>
          <a:ln w="25400">
            <a:solidFill>
              <a:srgbClr val="5AB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1828800" y="2240280"/>
            <a:ext cx="1005840" cy="58521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874519" y="2414016"/>
            <a:ext cx="914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OTA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816352" y="2532888"/>
            <a:ext cx="128016" cy="0"/>
          </a:xfrm>
          <a:prstGeom prst="line">
            <a:avLst/>
          </a:prstGeom>
          <a:ln w="25400">
            <a:solidFill>
              <a:srgbClr val="5AB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880360" y="2240280"/>
            <a:ext cx="1005840" cy="58521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926079" y="2414016"/>
            <a:ext cx="914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Intermediary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867912" y="2532888"/>
            <a:ext cx="128016" cy="0"/>
          </a:xfrm>
          <a:prstGeom prst="line">
            <a:avLst/>
          </a:prstGeom>
          <a:ln w="25400">
            <a:solidFill>
              <a:srgbClr val="5AB1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4389120" y="2240280"/>
            <a:ext cx="1005840" cy="58521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34840" y="2414016"/>
            <a:ext cx="914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Customer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0" y="1444752"/>
            <a:ext cx="5577840" cy="1965960"/>
          </a:xfrm>
          <a:prstGeom prst="roundRect">
            <a:avLst/>
          </a:prstGeom>
          <a:solidFill>
            <a:srgbClr val="122D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55080" y="1645920"/>
            <a:ext cx="5029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BEB4"/>
                </a:solidFill>
                <a:latin typeface="Aptos"/>
              </a:defRPr>
            </a:pPr>
            <a:r>
              <a:t>BLOCKCHAIN-ENABLED CONCEPT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537960" y="2240280"/>
            <a:ext cx="1325880" cy="58521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74536" y="2414016"/>
            <a:ext cx="125272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Hotel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366760" y="2240280"/>
            <a:ext cx="1874519" cy="58521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403336" y="2414016"/>
            <a:ext cx="1801367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Blockchain network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744200" y="2240280"/>
            <a:ext cx="914400" cy="58521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780776" y="2414016"/>
            <a:ext cx="84124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Customer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891272" y="2423160"/>
            <a:ext cx="475488" cy="0"/>
          </a:xfrm>
          <a:prstGeom prst="line">
            <a:avLst/>
          </a:prstGeom>
          <a:ln w="1778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7891272" y="2633472"/>
            <a:ext cx="475488" cy="0"/>
          </a:xfrm>
          <a:prstGeom prst="line">
            <a:avLst/>
          </a:prstGeom>
          <a:ln w="1778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10241280" y="2423160"/>
            <a:ext cx="502920" cy="0"/>
          </a:xfrm>
          <a:prstGeom prst="line">
            <a:avLst/>
          </a:prstGeom>
          <a:ln w="1778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10241280" y="2633472"/>
            <a:ext cx="502920" cy="0"/>
          </a:xfrm>
          <a:prstGeom prst="line">
            <a:avLst/>
          </a:prstGeom>
          <a:ln w="1778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40080" y="3675887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BEB4"/>
                </a:solidFill>
                <a:latin typeface="Aptos"/>
              </a:defRPr>
            </a:pPr>
            <a:r>
              <a:t>DIRECT MARKETPLACE INTERACTIONS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0080" y="4005072"/>
            <a:ext cx="52578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F7FAFD"/>
                </a:solidFill>
                <a:latin typeface="Aptos"/>
              </a:defRPr>
            </a:pPr>
            <a:r>
              <a:t>Fewer intermediaries can support more direct hotel–customer relationships, streamlined communication, and a simpler booking path.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26480" y="3675887"/>
            <a:ext cx="52120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BEB4"/>
                </a:solidFill>
                <a:latin typeface="Aptos"/>
              </a:defRPr>
            </a:pPr>
            <a:r>
              <a:t>COORDINATED PAYMENT FLOW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263640" y="4096512"/>
            <a:ext cx="1143000" cy="49377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291072" y="4242816"/>
            <a:ext cx="108813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7FAFD"/>
                </a:solidFill>
                <a:latin typeface="Aptos"/>
              </a:defRPr>
            </a:pPr>
            <a:r>
              <a:t>Hotel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7406640" y="4343400"/>
            <a:ext cx="201168" cy="0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7635240" y="4096512"/>
            <a:ext cx="1143000" cy="49377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662671" y="4242816"/>
            <a:ext cx="108813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7FAFD"/>
                </a:solidFill>
                <a:latin typeface="Aptos"/>
              </a:defRPr>
            </a:pPr>
            <a:r>
              <a:t>Travel agent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8778240" y="4343400"/>
            <a:ext cx="201168" cy="0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9189720" y="4096512"/>
            <a:ext cx="1143000" cy="49377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217152" y="4242816"/>
            <a:ext cx="108813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7FAFD"/>
                </a:solidFill>
                <a:latin typeface="Aptos"/>
              </a:defRPr>
            </a:pPr>
            <a:r>
              <a:t>Vendor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10332720" y="4343400"/>
            <a:ext cx="201168" cy="0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ounded Rectangle 42"/>
          <p:cNvSpPr/>
          <p:nvPr/>
        </p:nvSpPr>
        <p:spPr>
          <a:xfrm>
            <a:off x="10515600" y="4096512"/>
            <a:ext cx="1143000" cy="493776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543032" y="4242816"/>
            <a:ext cx="108813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000" b="1">
                <a:solidFill>
                  <a:srgbClr val="F7FAFD"/>
                </a:solidFill>
                <a:latin typeface="Aptos"/>
              </a:defRPr>
            </a:pPr>
            <a:r>
              <a:t>Aggregator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594360" y="5029200"/>
            <a:ext cx="11018520" cy="1051560"/>
          </a:xfrm>
          <a:prstGeom prst="roundRect">
            <a:avLst/>
          </a:prstGeom>
          <a:solidFill>
            <a:srgbClr val="122D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22960" y="5212080"/>
            <a:ext cx="1234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0B24F"/>
                </a:solidFill>
                <a:latin typeface="Aptos"/>
              </a:defRPr>
            </a:pPr>
            <a:r>
              <a:t>WEBJET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148840" y="5166360"/>
            <a:ext cx="909828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7FAFD"/>
                </a:solidFill>
                <a:latin typeface="Aptos"/>
              </a:defRPr>
            </a:pPr>
            <a:r>
              <a:t>Article example: applying blockchain to real-time data challenges, cost reduction, and communication. The article also describes faster settlements and a shared ledger concept for payment coordination and security.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28600"/>
            <a:ext cx="100584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BEB4"/>
                </a:solidFill>
                <a:latin typeface="Aptos"/>
              </a:defRPr>
            </a:pPr>
            <a:r>
              <a:t>APPLICATIONS 03–04  /  IDENTITY + OPERATIONAL VISIBILITY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603504"/>
            <a:ext cx="11155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F7FAFD"/>
                </a:solidFill>
                <a:latin typeface="Aptos"/>
              </a:defRPr>
            </a:pPr>
            <a:r>
              <a:t>2. Simplified Identification and Smarter Tracking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510528"/>
            <a:ext cx="731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1C3D5"/>
                </a:solidFill>
                <a:latin typeface="Aptos"/>
              </a:defRPr>
            </a:pPr>
            <a:r>
              <a:t>03 / 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08760"/>
            <a:ext cx="5394960" cy="4526280"/>
          </a:xfrm>
          <a:prstGeom prst="roundRect">
            <a:avLst/>
          </a:prstGeom>
          <a:solidFill>
            <a:srgbClr val="122D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1755648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ABEB4"/>
                </a:solidFill>
                <a:latin typeface="Aptos"/>
              </a:defRPr>
            </a:pPr>
            <a:r>
              <a:t>PASSENGER IDENTITY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423160"/>
            <a:ext cx="1325880" cy="84124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2615184"/>
            <a:ext cx="1179576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Passenger</a:t>
            </a:r>
            <a:br/>
            <a:r>
              <a:t>identity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2148840" y="2843784"/>
            <a:ext cx="365760" cy="0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2514600" y="2423160"/>
            <a:ext cx="1325880" cy="84124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587752" y="2615184"/>
            <a:ext cx="1179576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Secure</a:t>
            </a:r>
            <a:br/>
            <a:r>
              <a:t>verification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840480" y="2843784"/>
            <a:ext cx="365760" cy="0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4343400" y="2423160"/>
            <a:ext cx="1325880" cy="84124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16552" y="2615184"/>
            <a:ext cx="1179576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Check-in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584448"/>
            <a:ext cx="46634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F7FAFD"/>
                </a:solidFill>
                <a:latin typeface="Aptos"/>
              </a:defRPr>
            </a:pPr>
            <a:r>
              <a:t>Potentially smoother verification and check-in, fewer queues, and greater passenger control over identity information—without treating security as automatic.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2960" y="4956048"/>
            <a:ext cx="4754880" cy="685800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5148072"/>
            <a:ext cx="4389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F0B24F"/>
                </a:solidFill>
                <a:latin typeface="Aptos"/>
              </a:defRPr>
            </a:pPr>
            <a:r>
              <a:t>MARRIOTT  •  Known Traveler Digital Identification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17920" y="1508760"/>
            <a:ext cx="5486400" cy="4526280"/>
          </a:xfrm>
          <a:prstGeom prst="roundRect">
            <a:avLst/>
          </a:prstGeom>
          <a:solidFill>
            <a:srgbClr val="122D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92240" y="1755648"/>
            <a:ext cx="47548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1ABEB4"/>
                </a:solidFill>
                <a:latin typeface="Aptos"/>
              </a:defRPr>
            </a:pPr>
            <a:r>
              <a:t>TRAVEL EVENT + TRACKING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73952" y="2423160"/>
            <a:ext cx="1280160" cy="84124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19672" y="2615184"/>
            <a:ext cx="11887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Travel</a:t>
            </a:r>
            <a:br/>
            <a:r>
              <a:t>event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754112" y="2843784"/>
            <a:ext cx="320040" cy="0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8183879" y="2423160"/>
            <a:ext cx="1280160" cy="84124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229600" y="2615184"/>
            <a:ext cx="11887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Shared</a:t>
            </a:r>
            <a:br/>
            <a:r>
              <a:t>tracking data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9464040" y="2843784"/>
            <a:ext cx="320040" cy="0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9966960" y="2423160"/>
            <a:ext cx="1280160" cy="84124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12680" y="2615184"/>
            <a:ext cx="11887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Connected</a:t>
            </a:r>
            <a:br/>
            <a:r>
              <a:t>enterprises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1247120" y="2843784"/>
            <a:ext cx="320040" cy="0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10972800" y="2423160"/>
            <a:ext cx="1280160" cy="84124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1018520" y="2615184"/>
            <a:ext cx="1188720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Automated</a:t>
            </a:r>
            <a:br/>
            <a:r>
              <a:t>response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10528" y="3584448"/>
            <a:ext cx="47548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F7FAFD"/>
                </a:solidFill>
                <a:latin typeface="Aptos"/>
              </a:defRPr>
            </a:pPr>
            <a:r>
              <a:t>Decentralized data sharing can improve cross-enterprise visibility, information flow, delivery/incident awareness, and support automated tracking processes.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510528" y="4956048"/>
            <a:ext cx="4892040" cy="685800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675120" y="5093208"/>
            <a:ext cx="45720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F0B24F"/>
                </a:solidFill>
                <a:latin typeface="Aptos"/>
              </a:defRPr>
            </a:pPr>
            <a:r>
              <a:t>AXA Fizzy  •  Ethereum network; flight-delay tracking/insurance concepts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28600"/>
            <a:ext cx="100584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BEB4"/>
                </a:solidFill>
                <a:latin typeface="Aptos"/>
              </a:defRPr>
            </a:pPr>
            <a:r>
              <a:t>APPLICATION 05  /  TOKENIZED REWARDS + THE BIGGER PICTURE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603504"/>
            <a:ext cx="11155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F7FAFD"/>
                </a:solidFill>
                <a:latin typeface="Aptos"/>
              </a:defRPr>
            </a:pPr>
            <a:r>
              <a:t>3. Incentivized Loyalty and the Emerging Travel Ecosystem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510528"/>
            <a:ext cx="731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1C3D5"/>
                </a:solidFill>
                <a:latin typeface="Aptos"/>
              </a:defRPr>
            </a:pPr>
            <a:r>
              <a:t>04 / 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983480" y="1417320"/>
            <a:ext cx="1554480" cy="658368"/>
          </a:xfrm>
          <a:prstGeom prst="roundRect">
            <a:avLst/>
          </a:prstGeom>
          <a:solidFill>
            <a:srgbClr val="193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0" y="1591056"/>
            <a:ext cx="14630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Customer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55279" y="2240280"/>
            <a:ext cx="1554480" cy="658368"/>
          </a:xfrm>
          <a:prstGeom prst="roundRect">
            <a:avLst/>
          </a:prstGeom>
          <a:solidFill>
            <a:srgbClr val="193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01000" y="2414016"/>
            <a:ext cx="14630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Booking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909560" y="3977639"/>
            <a:ext cx="1554480" cy="658368"/>
          </a:xfrm>
          <a:prstGeom prst="roundRect">
            <a:avLst/>
          </a:prstGeom>
          <a:solidFill>
            <a:srgbClr val="193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55280" y="4151376"/>
            <a:ext cx="14630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Payment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983480" y="4983480"/>
            <a:ext cx="1554480" cy="658368"/>
          </a:xfrm>
          <a:prstGeom prst="roundRect">
            <a:avLst/>
          </a:prstGeom>
          <a:solidFill>
            <a:srgbClr val="193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0" y="5157216"/>
            <a:ext cx="14630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Identification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965960" y="3977639"/>
            <a:ext cx="1554480" cy="658368"/>
          </a:xfrm>
          <a:prstGeom prst="roundRect">
            <a:avLst/>
          </a:prstGeom>
          <a:solidFill>
            <a:srgbClr val="193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011679" y="4151376"/>
            <a:ext cx="14630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Travel /</a:t>
            </a:r>
            <a:br/>
            <a:r>
              <a:t>tracking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65960" y="2240280"/>
            <a:ext cx="1554480" cy="658368"/>
          </a:xfrm>
          <a:prstGeom prst="roundRect">
            <a:avLst/>
          </a:prstGeom>
          <a:solidFill>
            <a:srgbClr val="193F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011679" y="2414016"/>
            <a:ext cx="14630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7FAFD"/>
                </a:solidFill>
                <a:latin typeface="Aptos"/>
              </a:defRPr>
            </a:pPr>
            <a:r>
              <a:t>Loyalty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5760720" y="1755648"/>
            <a:ext cx="2194559" cy="786384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8668512" y="2907792"/>
            <a:ext cx="18288" cy="1069847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 flipH="1">
            <a:off x="6537960" y="4434840"/>
            <a:ext cx="1371600" cy="832104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 flipH="1" flipV="1">
            <a:off x="3520440" y="4434840"/>
            <a:ext cx="1463040" cy="832104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 flipV="1">
            <a:off x="2743200" y="2898648"/>
            <a:ext cx="0" cy="1078991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 flipV="1">
            <a:off x="3520440" y="1764792"/>
            <a:ext cx="1463040" cy="795528"/>
          </a:xfrm>
          <a:prstGeom prst="line">
            <a:avLst/>
          </a:prstGeom>
          <a:ln w="2540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4892040" y="2816352"/>
            <a:ext cx="1828800" cy="960120"/>
          </a:xfrm>
          <a:prstGeom prst="ellipse">
            <a:avLst/>
          </a:prstGeom>
          <a:solidFill>
            <a:srgbClr val="144D60"/>
          </a:solidFill>
          <a:ln>
            <a:solidFill>
              <a:srgbClr val="1ABE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10912" y="3063240"/>
            <a:ext cx="16002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BLOCKCHAIN</a:t>
            </a:r>
            <a:br/>
            <a:r>
              <a:t>LAYER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738360" y="1463040"/>
            <a:ext cx="2011680" cy="4480560"/>
          </a:xfrm>
          <a:prstGeom prst="roundRect">
            <a:avLst/>
          </a:prstGeom>
          <a:solidFill>
            <a:srgbClr val="122D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966960" y="1755648"/>
            <a:ext cx="16002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200" b="1">
                <a:solidFill>
                  <a:srgbClr val="F0B24F"/>
                </a:solidFill>
                <a:latin typeface="Aptos"/>
              </a:defRPr>
            </a:pPr>
            <a:r>
              <a:t>SINGAPORE</a:t>
            </a:r>
            <a:br/>
            <a:r>
              <a:t>AIRLINES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66960" y="2468880"/>
            <a:ext cx="1600200" cy="2148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7FAFD"/>
                </a:solidFill>
                <a:latin typeface="Aptos"/>
              </a:defRPr>
            </a:pPr>
            <a:r>
              <a:t>Miles as digital assets</a:t>
            </a:r>
            <a:br/>
            <a:br/>
            <a:r>
              <a:t>Potential cross-platform use</a:t>
            </a:r>
            <a:br/>
            <a:br/>
            <a:r>
              <a:t>More flexible rewards and tangible value comparison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53328"/>
            <a:ext cx="111099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1ABEB4"/>
                </a:solidFill>
                <a:latin typeface="Aptos"/>
              </a:defRPr>
            </a:pPr>
            <a:r>
              <a:t>Five proposed applications: decentralized booking • streamlined payments • digital identification • tracking • tokenized loyalty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355080"/>
            <a:ext cx="11109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0">
                <a:solidFill>
                  <a:srgbClr val="B1C3D5"/>
                </a:solidFill>
                <a:latin typeface="Aptos"/>
              </a:defRPr>
            </a:pPr>
            <a:r>
              <a:t>The source article illustrates potential applications and examples; it does not guarantee universal adoption or business results.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3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228600"/>
            <a:ext cx="100584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BEB4"/>
                </a:solidFill>
                <a:latin typeface="Aptos"/>
              </a:defRPr>
            </a:pPr>
            <a:r>
              <a:t>NEXT STEP  /  CONNECTED TRAVEL WORKFLOWS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603504"/>
            <a:ext cx="11155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F7FAFD"/>
                </a:solidFill>
                <a:latin typeface="Aptos"/>
              </a:defRPr>
            </a:pPr>
            <a:r>
              <a:t>Explore Blockchain Application Development with PiTangent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510528"/>
            <a:ext cx="7315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B1C3D5"/>
                </a:solidFill>
                <a:latin typeface="Aptos"/>
              </a:defRPr>
            </a:pPr>
            <a:r>
              <a:t>05 / 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554480"/>
            <a:ext cx="630936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F7FAFD"/>
                </a:solidFill>
                <a:latin typeface="Aptos"/>
              </a:defRPr>
            </a:pPr>
            <a:r>
              <a:t>Design blockchain-based solutions for modern workflows—from travel ecosystems and digital marketplaces to transactions, identity, and loyalty experiences.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2971800"/>
            <a:ext cx="4617720" cy="658368"/>
          </a:xfrm>
          <a:prstGeom prst="roundRect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3172968"/>
            <a:ext cx="4206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0A1930"/>
                </a:solidFill>
                <a:latin typeface="Aptos"/>
              </a:defRPr>
            </a:pPr>
            <a:r>
              <a:rPr>
                <a:hlinkClick r:id="rId2"/>
              </a:rPr>
              <a:t>Explore Blockchain Application Development  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3977639"/>
            <a:ext cx="5212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ABEB4"/>
                </a:solidFill>
                <a:latin typeface="Aptos"/>
              </a:defRPr>
            </a:pPr>
            <a:r>
              <a:t>PI TANGENT  /  INDIA + UNITED STATES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4389120"/>
            <a:ext cx="53949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F7FAFD"/>
                </a:solidFill>
                <a:latin typeface="Aptos"/>
              </a:defRPr>
            </a:pPr>
            <a:r>
              <a:t>India  +91 8100954414</a:t>
            </a:r>
            <a:br/>
            <a:r>
              <a:t>US  +1 (469) 983-0448</a:t>
            </a:r>
            <a:br/>
            <a:r>
              <a:t>Email  sales@pitangent.com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99032" y="4965192"/>
            <a:ext cx="2743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F7FAFD"/>
                </a:solidFill>
                <a:latin typeface="Aptos"/>
              </a:defRPr>
            </a:pPr>
            <a:r>
              <a:rPr>
                <a:hlinkClick r:id="rId3"/>
              </a:rPr>
              <a:t>sales@pitangent.com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12280" y="1417320"/>
            <a:ext cx="4754880" cy="4526280"/>
          </a:xfrm>
          <a:prstGeom prst="roundRect">
            <a:avLst/>
          </a:prstGeom>
          <a:solidFill>
            <a:srgbClr val="122D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32320" y="1691640"/>
            <a:ext cx="4160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1ABEB4"/>
                </a:solidFill>
                <a:latin typeface="Aptos"/>
              </a:defRPr>
            </a:pPr>
            <a:r>
              <a:t>CONNECTED TRAVEL ECOSYSTEM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0" y="2331720"/>
            <a:ext cx="1508760" cy="74980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70064" y="2578608"/>
            <a:ext cx="139903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BOOKING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464040" y="2331720"/>
            <a:ext cx="1508760" cy="74980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518904" y="2578608"/>
            <a:ext cx="139903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IDENTITY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3657600"/>
            <a:ext cx="1508760" cy="74980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0064" y="3904487"/>
            <a:ext cx="139903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PAYMENTS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464040" y="3657600"/>
            <a:ext cx="1508760" cy="749808"/>
          </a:xfrm>
          <a:prstGeom prst="roundRect">
            <a:avLst/>
          </a:prstGeom>
          <a:solidFill>
            <a:srgbClr val="2041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18904" y="3904487"/>
            <a:ext cx="139903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1">
                <a:solidFill>
                  <a:srgbClr val="F7FAFD"/>
                </a:solidFill>
                <a:latin typeface="Aptos"/>
              </a:defRPr>
            </a:pPr>
            <a:r>
              <a:t>LOYALTY</a:t>
            </a:r>
          </a:p>
        </p:txBody>
      </p:sp>
      <p:sp>
        <p:nvSpPr>
          <p:cNvPr id="22" name="Oval 21"/>
          <p:cNvSpPr/>
          <p:nvPr/>
        </p:nvSpPr>
        <p:spPr>
          <a:xfrm>
            <a:off x="8668512" y="3054096"/>
            <a:ext cx="731520" cy="731520"/>
          </a:xfrm>
          <a:prstGeom prst="ellipse">
            <a:avLst/>
          </a:prstGeom>
          <a:solidFill>
            <a:srgbClr val="1ABE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05088" y="3273552"/>
            <a:ext cx="658368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900" b="1">
                <a:solidFill>
                  <a:srgbClr val="0A1930"/>
                </a:solidFill>
                <a:latin typeface="Aptos"/>
              </a:defRPr>
            </a:pPr>
            <a:r>
              <a:t>LEDGER</a:t>
            </a:r>
          </a:p>
        </p:txBody>
      </p:sp>
      <p:cxnSp>
        <p:nvCxnSpPr>
          <p:cNvPr id="24" name="Connector 23"/>
          <p:cNvCxnSpPr/>
          <p:nvPr/>
        </p:nvCxnSpPr>
        <p:spPr>
          <a:xfrm flipH="1" flipV="1">
            <a:off x="8229600" y="2743200"/>
            <a:ext cx="594360" cy="338328"/>
          </a:xfrm>
          <a:prstGeom prst="line">
            <a:avLst/>
          </a:prstGeom>
          <a:ln w="1905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9217152" y="2743200"/>
            <a:ext cx="566928" cy="338328"/>
          </a:xfrm>
          <a:prstGeom prst="line">
            <a:avLst/>
          </a:prstGeom>
          <a:ln w="1905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H="1">
            <a:off x="8229600" y="3767328"/>
            <a:ext cx="594360" cy="256032"/>
          </a:xfrm>
          <a:prstGeom prst="line">
            <a:avLst/>
          </a:prstGeom>
          <a:ln w="1905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9217152" y="3767328"/>
            <a:ext cx="566928" cy="256032"/>
          </a:xfrm>
          <a:prstGeom prst="line">
            <a:avLst/>
          </a:prstGeom>
          <a:ln w="19050">
            <a:solidFill>
              <a:srgbClr val="1ABE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7132320" y="4617720"/>
            <a:ext cx="42976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7FAFD"/>
                </a:solidFill>
                <a:latin typeface="Aptos"/>
              </a:defRPr>
            </a:pPr>
            <a:r>
              <a:rPr>
                <a:hlinkClick r:id="rId4"/>
              </a:rPr>
              <a:t>pitangent.com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132320" y="5029200"/>
            <a:ext cx="429768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B1C3D5"/>
                </a:solidFill>
                <a:latin typeface="Aptos"/>
              </a:defRPr>
            </a:pPr>
            <a:r>
              <a:rPr>
                <a:hlinkClick r:id="rId2"/>
              </a:rPr>
              <a:t>Blockchain Application Development</a:t>
            </a:r>
            <a:br/>
            <a:r>
              <a:rPr>
                <a:hlinkClick r:id="rId2"/>
              </a:rPr>
              <a:t>pitangent.com/our-expertise/blockchain-application-development/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1520" y="5760720"/>
            <a:ext cx="53949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0">
                <a:solidFill>
                  <a:srgbClr val="B1C3D5"/>
                </a:solidFill>
                <a:latin typeface="Aptos"/>
              </a:defRPr>
            </a:pPr>
            <a:r>
              <a:t>CIN: U72200WB2017PTC223609</a:t>
            </a:r>
            <a:br/>
            <a:r>
              <a:t>GSTIN: 19AAJCP5053F1ZE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1520" y="4681728"/>
            <a:ext cx="594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BEB4"/>
                </a:solidFill>
                <a:latin typeface="Aptos"/>
              </a:defRPr>
            </a:pPr>
            <a:r>
              <a:rPr>
                <a:hlinkClick r:id="rId5"/>
              </a:rPr>
              <a:t>India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1520" y="4928616"/>
            <a:ext cx="5943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1ABEB4"/>
                </a:solidFill>
                <a:latin typeface="Aptos"/>
              </a:defRPr>
            </a:pPr>
            <a:r>
              <a:rPr>
                <a:hlinkClick r:id="rId6"/>
              </a:rPr>
              <a:t>US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