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Agrandir Bold" charset="1" panose="00000800000000000000"/>
      <p:regular r:id="rId16"/>
    </p:embeddedFont>
    <p:embeddedFont>
      <p:font typeface="Poppins" charset="1" panose="00000500000000000000"/>
      <p:regular r:id="rId17"/>
    </p:embeddedFont>
    <p:embeddedFont>
      <p:font typeface="Poppins Semi-Bold" charset="1" panose="00000700000000000000"/>
      <p:regular r:id="rId18"/>
    </p:embeddedFont>
    <p:embeddedFont>
      <p:font typeface="Poppins Bold" charset="1" panose="000008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jpe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https://duskyindia.in/products/moondew-mogra" TargetMode="External" Type="http://schemas.openxmlformats.org/officeDocument/2006/relationships/hyperlink"/><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svg" Type="http://schemas.openxmlformats.org/officeDocument/2006/relationships/image"/><Relationship Id="rId11" Target="../media/image8.png" Type="http://schemas.openxmlformats.org/officeDocument/2006/relationships/image"/><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12.jpeg" Type="http://schemas.openxmlformats.org/officeDocument/2006/relationships/image"/><Relationship Id="rId8" Target="https://duskyindia.in/products/moondew-mogra" TargetMode="External" Type="http://schemas.openxmlformats.org/officeDocument/2006/relationships/hyperlink"/><Relationship Id="rId9"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svg" Type="http://schemas.openxmlformats.org/officeDocument/2006/relationships/image"/><Relationship Id="rId11" Target="../media/image8.png" Type="http://schemas.openxmlformats.org/officeDocument/2006/relationships/image"/><Relationship Id="rId2" Target="../media/image13.png" Type="http://schemas.openxmlformats.org/officeDocument/2006/relationships/image"/><Relationship Id="rId3" Target="../media/image1.png" Type="http://schemas.openxmlformats.org/officeDocument/2006/relationships/image"/><Relationship Id="rId4" Target="../media/image14.jpeg" Type="http://schemas.openxmlformats.org/officeDocument/2006/relationships/image"/><Relationship Id="rId5" Target="../media/image15.png" Type="http://schemas.openxmlformats.org/officeDocument/2006/relationships/image"/><Relationship Id="rId6" Target="../media/image16.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svg" Type="http://schemas.openxmlformats.org/officeDocument/2006/relationships/image"/><Relationship Id="rId11" Target="../media/image8.png" Type="http://schemas.openxmlformats.org/officeDocument/2006/relationships/image"/><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7.jpeg" Type="http://schemas.openxmlformats.org/officeDocument/2006/relationships/image"/><Relationship Id="rId6" Target="../media/image12.jpe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1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9.jpe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14.jpe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22.jpe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9.jpe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2" Target="../media/image1.png" Type="http://schemas.openxmlformats.org/officeDocument/2006/relationships/image"/><Relationship Id="rId3" Target="../media/image10.png" Type="http://schemas.openxmlformats.org/officeDocument/2006/relationships/image"/><Relationship Id="rId4" Target="../media/image11.svg" Type="http://schemas.openxmlformats.org/officeDocument/2006/relationships/image"/><Relationship Id="rId5" Target="../media/image14.jpe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17.jpe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276123">
            <a:off x="2518148" y="-2472478"/>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false" flipV="false" rot="0">
            <a:off x="5122851" y="-1633665"/>
            <a:ext cx="4220308" cy="4114800"/>
          </a:xfrm>
          <a:custGeom>
            <a:avLst/>
            <a:gdLst/>
            <a:ahLst/>
            <a:cxnLst/>
            <a:rect r="r" b="b" t="t" l="l"/>
            <a:pathLst>
              <a:path h="4114800" w="4220308">
                <a:moveTo>
                  <a:pt x="0" y="0"/>
                </a:moveTo>
                <a:lnTo>
                  <a:pt x="4220308" y="0"/>
                </a:lnTo>
                <a:lnTo>
                  <a:pt x="422030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10646685">
            <a:off x="12940935" y="4880331"/>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5" id="5"/>
          <p:cNvSpPr/>
          <p:nvPr/>
        </p:nvSpPr>
        <p:spPr>
          <a:xfrm flipH="false" flipV="false" rot="-1381521">
            <a:off x="14009352" y="6447836"/>
            <a:ext cx="3392294" cy="3307487"/>
          </a:xfrm>
          <a:custGeom>
            <a:avLst/>
            <a:gdLst/>
            <a:ahLst/>
            <a:cxnLst/>
            <a:rect r="r" b="b" t="t" l="l"/>
            <a:pathLst>
              <a:path h="3307487" w="3392294">
                <a:moveTo>
                  <a:pt x="0" y="0"/>
                </a:moveTo>
                <a:lnTo>
                  <a:pt x="3392294" y="0"/>
                </a:lnTo>
                <a:lnTo>
                  <a:pt x="3392294" y="3307486"/>
                </a:lnTo>
                <a:lnTo>
                  <a:pt x="0" y="33074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742954" y="1028700"/>
            <a:ext cx="9925759" cy="10101270"/>
            <a:chOff x="0" y="0"/>
            <a:chExt cx="2614192" cy="2660417"/>
          </a:xfrm>
        </p:grpSpPr>
        <p:sp>
          <p:nvSpPr>
            <p:cNvPr name="Freeform 7" id="7">
              <a:hlinkClick r:id="rId5" tooltip="https://duskyindia.in/products/moondew-mogra"/>
            </p:cNvPr>
            <p:cNvSpPr/>
            <p:nvPr/>
          </p:nvSpPr>
          <p:spPr>
            <a:xfrm flipH="false" flipV="false" rot="0">
              <a:off x="0" y="0"/>
              <a:ext cx="2614192" cy="2660417"/>
            </a:xfrm>
            <a:custGeom>
              <a:avLst/>
              <a:gdLst/>
              <a:ahLst/>
              <a:cxnLst/>
              <a:rect r="r" b="b" t="t" l="l"/>
              <a:pathLst>
                <a:path h="2660417" w="2614192">
                  <a:moveTo>
                    <a:pt x="60839" y="0"/>
                  </a:moveTo>
                  <a:lnTo>
                    <a:pt x="2553353" y="0"/>
                  </a:lnTo>
                  <a:cubicBezTo>
                    <a:pt x="2586953" y="0"/>
                    <a:pt x="2614192" y="27238"/>
                    <a:pt x="2614192" y="60839"/>
                  </a:cubicBezTo>
                  <a:lnTo>
                    <a:pt x="2614192" y="2599578"/>
                  </a:lnTo>
                  <a:cubicBezTo>
                    <a:pt x="2614192" y="2633178"/>
                    <a:pt x="2586953" y="2660417"/>
                    <a:pt x="2553353" y="2660417"/>
                  </a:cubicBezTo>
                  <a:lnTo>
                    <a:pt x="60839" y="2660417"/>
                  </a:lnTo>
                  <a:cubicBezTo>
                    <a:pt x="27238" y="2660417"/>
                    <a:pt x="0" y="2633178"/>
                    <a:pt x="0" y="2599578"/>
                  </a:cubicBezTo>
                  <a:lnTo>
                    <a:pt x="0" y="60839"/>
                  </a:lnTo>
                  <a:cubicBezTo>
                    <a:pt x="0" y="27238"/>
                    <a:pt x="27238" y="0"/>
                    <a:pt x="60839" y="0"/>
                  </a:cubicBezTo>
                  <a:close/>
                </a:path>
              </a:pathLst>
            </a:custGeom>
            <a:solidFill>
              <a:srgbClr val="3A2209"/>
            </a:solidFill>
            <a:ln w="38100" cap="rnd">
              <a:solidFill>
                <a:srgbClr val="D6BCA1"/>
              </a:solidFill>
              <a:prstDash val="solid"/>
              <a:round/>
            </a:ln>
          </p:spPr>
        </p:sp>
        <p:sp>
          <p:nvSpPr>
            <p:cNvPr name="TextBox 8" id="8"/>
            <p:cNvSpPr txBox="true"/>
            <p:nvPr/>
          </p:nvSpPr>
          <p:spPr>
            <a:xfrm>
              <a:off x="0" y="-66675"/>
              <a:ext cx="2614192" cy="2727092"/>
            </a:xfrm>
            <a:prstGeom prst="rect">
              <a:avLst/>
            </a:prstGeom>
          </p:spPr>
          <p:txBody>
            <a:bodyPr anchor="ctr" rtlCol="false" tIns="50800" lIns="50800" bIns="50800" rIns="50800"/>
            <a:lstStyle/>
            <a:p>
              <a:pPr algn="ctr">
                <a:lnSpc>
                  <a:spcPts val="2800"/>
                </a:lnSpc>
              </a:pPr>
            </a:p>
          </p:txBody>
        </p:sp>
      </p:grpSp>
      <p:sp>
        <p:nvSpPr>
          <p:cNvPr name="Freeform 9" id="9"/>
          <p:cNvSpPr/>
          <p:nvPr/>
        </p:nvSpPr>
        <p:spPr>
          <a:xfrm flipH="false" flipV="true" rot="1470852">
            <a:off x="5583770" y="7115201"/>
            <a:ext cx="3326471" cy="5153688"/>
          </a:xfrm>
          <a:custGeom>
            <a:avLst/>
            <a:gdLst/>
            <a:ahLst/>
            <a:cxnLst/>
            <a:rect r="r" b="b" t="t" l="l"/>
            <a:pathLst>
              <a:path h="5153688" w="3326471">
                <a:moveTo>
                  <a:pt x="0" y="5153689"/>
                </a:moveTo>
                <a:lnTo>
                  <a:pt x="3326472" y="5153689"/>
                </a:lnTo>
                <a:lnTo>
                  <a:pt x="3326472" y="0"/>
                </a:lnTo>
                <a:lnTo>
                  <a:pt x="0" y="0"/>
                </a:lnTo>
                <a:lnTo>
                  <a:pt x="0" y="5153689"/>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0" id="10"/>
          <p:cNvSpPr/>
          <p:nvPr/>
        </p:nvSpPr>
        <p:spPr>
          <a:xfrm flipH="false" flipV="false" rot="0">
            <a:off x="17274444" y="1191386"/>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1207953" y="3838060"/>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2753797" y="1610619"/>
            <a:ext cx="4738110" cy="1273367"/>
          </a:xfrm>
          <a:custGeom>
            <a:avLst/>
            <a:gdLst/>
            <a:ahLst/>
            <a:cxnLst/>
            <a:rect r="r" b="b" t="t" l="l"/>
            <a:pathLst>
              <a:path h="1273367" w="4738110">
                <a:moveTo>
                  <a:pt x="0" y="0"/>
                </a:moveTo>
                <a:lnTo>
                  <a:pt x="4738109" y="0"/>
                </a:lnTo>
                <a:lnTo>
                  <a:pt x="4738109" y="1273367"/>
                </a:lnTo>
                <a:lnTo>
                  <a:pt x="0" y="1273367"/>
                </a:lnTo>
                <a:lnTo>
                  <a:pt x="0" y="0"/>
                </a:lnTo>
                <a:close/>
              </a:path>
            </a:pathLst>
          </a:custGeom>
          <a:blipFill>
            <a:blip r:embed="rId10"/>
            <a:stretch>
              <a:fillRect l="0" t="0" r="0" b="0"/>
            </a:stretch>
          </a:blipFill>
        </p:spPr>
      </p:sp>
      <p:grpSp>
        <p:nvGrpSpPr>
          <p:cNvPr name="Group 13" id="13"/>
          <p:cNvGrpSpPr/>
          <p:nvPr/>
        </p:nvGrpSpPr>
        <p:grpSpPr>
          <a:xfrm rot="0">
            <a:off x="11011613" y="1809514"/>
            <a:ext cx="6486416" cy="8539642"/>
            <a:chOff x="0" y="0"/>
            <a:chExt cx="1004915" cy="1323014"/>
          </a:xfrm>
        </p:grpSpPr>
        <p:sp>
          <p:nvSpPr>
            <p:cNvPr name="Freeform 14" id="14"/>
            <p:cNvSpPr/>
            <p:nvPr/>
          </p:nvSpPr>
          <p:spPr>
            <a:xfrm flipH="false" flipV="false" rot="0">
              <a:off x="0" y="0"/>
              <a:ext cx="1004916" cy="1323014"/>
            </a:xfrm>
            <a:custGeom>
              <a:avLst/>
              <a:gdLst/>
              <a:ahLst/>
              <a:cxnLst/>
              <a:rect r="r" b="b" t="t" l="l"/>
              <a:pathLst>
                <a:path h="1323014" w="1004916">
                  <a:moveTo>
                    <a:pt x="47742" y="0"/>
                  </a:moveTo>
                  <a:lnTo>
                    <a:pt x="957173" y="0"/>
                  </a:lnTo>
                  <a:cubicBezTo>
                    <a:pt x="969835" y="0"/>
                    <a:pt x="981979" y="5030"/>
                    <a:pt x="990932" y="13983"/>
                  </a:cubicBezTo>
                  <a:cubicBezTo>
                    <a:pt x="999885" y="22937"/>
                    <a:pt x="1004916" y="35080"/>
                    <a:pt x="1004916" y="47742"/>
                  </a:cubicBezTo>
                  <a:lnTo>
                    <a:pt x="1004916" y="1275272"/>
                  </a:lnTo>
                  <a:cubicBezTo>
                    <a:pt x="1004916" y="1301639"/>
                    <a:pt x="983541" y="1323014"/>
                    <a:pt x="957173" y="1323014"/>
                  </a:cubicBezTo>
                  <a:lnTo>
                    <a:pt x="47742" y="1323014"/>
                  </a:lnTo>
                  <a:cubicBezTo>
                    <a:pt x="21375" y="1323014"/>
                    <a:pt x="0" y="1301639"/>
                    <a:pt x="0" y="1275272"/>
                  </a:cubicBezTo>
                  <a:lnTo>
                    <a:pt x="0" y="47742"/>
                  </a:lnTo>
                  <a:cubicBezTo>
                    <a:pt x="0" y="21375"/>
                    <a:pt x="21375" y="0"/>
                    <a:pt x="47742" y="0"/>
                  </a:cubicBezTo>
                  <a:close/>
                </a:path>
              </a:pathLst>
            </a:custGeom>
            <a:blipFill>
              <a:blip r:embed="rId11"/>
              <a:stretch>
                <a:fillRect l="-15827" t="0" r="-15827" b="0"/>
              </a:stretch>
            </a:blipFill>
            <a:ln w="38100" cap="rnd">
              <a:solidFill>
                <a:srgbClr val="D6BCA1"/>
              </a:solidFill>
              <a:prstDash val="solid"/>
              <a:round/>
            </a:ln>
          </p:spPr>
        </p:sp>
      </p:grpSp>
      <p:sp>
        <p:nvSpPr>
          <p:cNvPr name="TextBox 15" id="15"/>
          <p:cNvSpPr txBox="true"/>
          <p:nvPr/>
        </p:nvSpPr>
        <p:spPr>
          <a:xfrm rot="0">
            <a:off x="1345427" y="3750066"/>
            <a:ext cx="8720814" cy="4011549"/>
          </a:xfrm>
          <a:prstGeom prst="rect">
            <a:avLst/>
          </a:prstGeom>
        </p:spPr>
        <p:txBody>
          <a:bodyPr anchor="t" rtlCol="false" tIns="0" lIns="0" bIns="0" rIns="0">
            <a:spAutoFit/>
          </a:bodyPr>
          <a:lstStyle/>
          <a:p>
            <a:pPr algn="l">
              <a:lnSpc>
                <a:spcPts val="7548"/>
              </a:lnSpc>
            </a:pPr>
            <a:r>
              <a:rPr lang="en-US" sz="6800" b="true">
                <a:solidFill>
                  <a:srgbClr val="B89A7C"/>
                </a:solidFill>
                <a:latin typeface="Agrandir Bold"/>
                <a:ea typeface="Agrandir Bold"/>
                <a:cs typeface="Agrandir Bold"/>
                <a:sym typeface="Agrandir Bold"/>
              </a:rPr>
              <a:t>Moondew Mogra: Hydrating Mogra Toner for Glowing, Fresh-Looking Skin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0582349">
            <a:off x="5297880" y="5388396"/>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false" rot="979696">
            <a:off x="-1642654" y="7435021"/>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4" id="4"/>
          <p:cNvSpPr/>
          <p:nvPr/>
        </p:nvSpPr>
        <p:spPr>
          <a:xfrm flipH="false" flipV="true" rot="2139054">
            <a:off x="4783784" y="6881623"/>
            <a:ext cx="3784805" cy="5863783"/>
          </a:xfrm>
          <a:custGeom>
            <a:avLst/>
            <a:gdLst/>
            <a:ahLst/>
            <a:cxnLst/>
            <a:rect r="r" b="b" t="t" l="l"/>
            <a:pathLst>
              <a:path h="5863783" w="3784805">
                <a:moveTo>
                  <a:pt x="0" y="5863783"/>
                </a:moveTo>
                <a:lnTo>
                  <a:pt x="3784805" y="5863783"/>
                </a:lnTo>
                <a:lnTo>
                  <a:pt x="3784805" y="0"/>
                </a:lnTo>
                <a:lnTo>
                  <a:pt x="0" y="0"/>
                </a:lnTo>
                <a:lnTo>
                  <a:pt x="0" y="5863783"/>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5" id="5"/>
          <p:cNvGrpSpPr/>
          <p:nvPr/>
        </p:nvGrpSpPr>
        <p:grpSpPr>
          <a:xfrm rot="0">
            <a:off x="742954" y="-636847"/>
            <a:ext cx="13318539" cy="9169475"/>
            <a:chOff x="0" y="0"/>
            <a:chExt cx="3507763" cy="2415006"/>
          </a:xfrm>
        </p:grpSpPr>
        <p:sp>
          <p:nvSpPr>
            <p:cNvPr name="Freeform 6" id="6"/>
            <p:cNvSpPr/>
            <p:nvPr/>
          </p:nvSpPr>
          <p:spPr>
            <a:xfrm flipH="false" flipV="false" rot="0">
              <a:off x="0" y="0"/>
              <a:ext cx="3507763" cy="2415006"/>
            </a:xfrm>
            <a:custGeom>
              <a:avLst/>
              <a:gdLst/>
              <a:ahLst/>
              <a:cxnLst/>
              <a:rect r="r" b="b" t="t" l="l"/>
              <a:pathLst>
                <a:path h="2415006" w="3507763">
                  <a:moveTo>
                    <a:pt x="40109" y="0"/>
                  </a:moveTo>
                  <a:lnTo>
                    <a:pt x="3467655" y="0"/>
                  </a:lnTo>
                  <a:cubicBezTo>
                    <a:pt x="3478292" y="0"/>
                    <a:pt x="3488494" y="4226"/>
                    <a:pt x="3496016" y="11748"/>
                  </a:cubicBezTo>
                  <a:cubicBezTo>
                    <a:pt x="3503538" y="19270"/>
                    <a:pt x="3507763" y="29471"/>
                    <a:pt x="3507763" y="40109"/>
                  </a:cubicBezTo>
                  <a:lnTo>
                    <a:pt x="3507763" y="2374897"/>
                  </a:lnTo>
                  <a:cubicBezTo>
                    <a:pt x="3507763" y="2385534"/>
                    <a:pt x="3503538" y="2395736"/>
                    <a:pt x="3496016" y="2403258"/>
                  </a:cubicBezTo>
                  <a:cubicBezTo>
                    <a:pt x="3488494" y="2410780"/>
                    <a:pt x="3478292" y="2415006"/>
                    <a:pt x="3467655" y="2415006"/>
                  </a:cubicBezTo>
                  <a:lnTo>
                    <a:pt x="40109" y="2415006"/>
                  </a:lnTo>
                  <a:cubicBezTo>
                    <a:pt x="29471" y="2415006"/>
                    <a:pt x="19270" y="2410780"/>
                    <a:pt x="11748" y="2403258"/>
                  </a:cubicBezTo>
                  <a:cubicBezTo>
                    <a:pt x="4226" y="2395736"/>
                    <a:pt x="0" y="2385534"/>
                    <a:pt x="0" y="2374897"/>
                  </a:cubicBezTo>
                  <a:lnTo>
                    <a:pt x="0" y="40109"/>
                  </a:lnTo>
                  <a:cubicBezTo>
                    <a:pt x="0" y="29471"/>
                    <a:pt x="4226" y="19270"/>
                    <a:pt x="11748" y="11748"/>
                  </a:cubicBezTo>
                  <a:cubicBezTo>
                    <a:pt x="19270" y="4226"/>
                    <a:pt x="29471" y="0"/>
                    <a:pt x="40109" y="0"/>
                  </a:cubicBezTo>
                  <a:close/>
                </a:path>
              </a:pathLst>
            </a:custGeom>
            <a:solidFill>
              <a:srgbClr val="3A2209"/>
            </a:solidFill>
          </p:spPr>
        </p:sp>
        <p:sp>
          <p:nvSpPr>
            <p:cNvPr name="TextBox 7" id="7"/>
            <p:cNvSpPr txBox="true"/>
            <p:nvPr/>
          </p:nvSpPr>
          <p:spPr>
            <a:xfrm>
              <a:off x="0" y="-66675"/>
              <a:ext cx="3507763" cy="2481681"/>
            </a:xfrm>
            <a:prstGeom prst="rect">
              <a:avLst/>
            </a:prstGeom>
          </p:spPr>
          <p:txBody>
            <a:bodyPr anchor="ctr" rtlCol="false" tIns="50800" lIns="50800" bIns="50800" rIns="50800"/>
            <a:lstStyle/>
            <a:p>
              <a:pPr algn="ctr">
                <a:lnSpc>
                  <a:spcPts val="2800"/>
                </a:lnSpc>
              </a:pPr>
            </a:p>
          </p:txBody>
        </p:sp>
      </p:grpSp>
      <p:sp>
        <p:nvSpPr>
          <p:cNvPr name="Freeform 8" id="8"/>
          <p:cNvSpPr/>
          <p:nvPr/>
        </p:nvSpPr>
        <p:spPr>
          <a:xfrm flipH="false" flipV="true" rot="-9099633">
            <a:off x="8567173" y="-3593402"/>
            <a:ext cx="3784805" cy="5863783"/>
          </a:xfrm>
          <a:custGeom>
            <a:avLst/>
            <a:gdLst/>
            <a:ahLst/>
            <a:cxnLst/>
            <a:rect r="r" b="b" t="t" l="l"/>
            <a:pathLst>
              <a:path h="5863783" w="3784805">
                <a:moveTo>
                  <a:pt x="0" y="5863782"/>
                </a:moveTo>
                <a:lnTo>
                  <a:pt x="3784805" y="5863782"/>
                </a:lnTo>
                <a:lnTo>
                  <a:pt x="3784805" y="0"/>
                </a:lnTo>
                <a:lnTo>
                  <a:pt x="0" y="0"/>
                </a:lnTo>
                <a:lnTo>
                  <a:pt x="0" y="5863782"/>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9" id="9"/>
          <p:cNvGrpSpPr/>
          <p:nvPr/>
        </p:nvGrpSpPr>
        <p:grpSpPr>
          <a:xfrm rot="0">
            <a:off x="12168983" y="911748"/>
            <a:ext cx="6486416" cy="8539642"/>
            <a:chOff x="0" y="0"/>
            <a:chExt cx="1004915" cy="1323014"/>
          </a:xfrm>
        </p:grpSpPr>
        <p:sp>
          <p:nvSpPr>
            <p:cNvPr name="Freeform 10" id="10"/>
            <p:cNvSpPr/>
            <p:nvPr/>
          </p:nvSpPr>
          <p:spPr>
            <a:xfrm flipH="false" flipV="false" rot="0">
              <a:off x="0" y="0"/>
              <a:ext cx="1004916" cy="1323014"/>
            </a:xfrm>
            <a:custGeom>
              <a:avLst/>
              <a:gdLst/>
              <a:ahLst/>
              <a:cxnLst/>
              <a:rect r="r" b="b" t="t" l="l"/>
              <a:pathLst>
                <a:path h="1323014" w="1004916">
                  <a:moveTo>
                    <a:pt x="47742" y="0"/>
                  </a:moveTo>
                  <a:lnTo>
                    <a:pt x="957173" y="0"/>
                  </a:lnTo>
                  <a:cubicBezTo>
                    <a:pt x="969835" y="0"/>
                    <a:pt x="981979" y="5030"/>
                    <a:pt x="990932" y="13983"/>
                  </a:cubicBezTo>
                  <a:cubicBezTo>
                    <a:pt x="999885" y="22937"/>
                    <a:pt x="1004916" y="35080"/>
                    <a:pt x="1004916" y="47742"/>
                  </a:cubicBezTo>
                  <a:lnTo>
                    <a:pt x="1004916" y="1275272"/>
                  </a:lnTo>
                  <a:cubicBezTo>
                    <a:pt x="1004916" y="1301639"/>
                    <a:pt x="983541" y="1323014"/>
                    <a:pt x="957173" y="1323014"/>
                  </a:cubicBezTo>
                  <a:lnTo>
                    <a:pt x="47742" y="1323014"/>
                  </a:lnTo>
                  <a:cubicBezTo>
                    <a:pt x="21375" y="1323014"/>
                    <a:pt x="0" y="1301639"/>
                    <a:pt x="0" y="1275272"/>
                  </a:cubicBezTo>
                  <a:lnTo>
                    <a:pt x="0" y="47742"/>
                  </a:lnTo>
                  <a:cubicBezTo>
                    <a:pt x="0" y="21375"/>
                    <a:pt x="21375" y="0"/>
                    <a:pt x="47742" y="0"/>
                  </a:cubicBezTo>
                  <a:close/>
                </a:path>
              </a:pathLst>
            </a:custGeom>
            <a:blipFill>
              <a:blip r:embed="rId7"/>
              <a:stretch>
                <a:fillRect l="-15827" t="0" r="-15827" b="0"/>
              </a:stretch>
            </a:blipFill>
            <a:ln w="38100" cap="rnd">
              <a:solidFill>
                <a:srgbClr val="D6BCA1"/>
              </a:solidFill>
              <a:prstDash val="solid"/>
              <a:round/>
            </a:ln>
          </p:spPr>
        </p:sp>
      </p:grpSp>
      <p:sp>
        <p:nvSpPr>
          <p:cNvPr name="TextBox 11" id="11"/>
          <p:cNvSpPr txBox="true"/>
          <p:nvPr/>
        </p:nvSpPr>
        <p:spPr>
          <a:xfrm rot="0">
            <a:off x="1742084" y="3623074"/>
            <a:ext cx="9499500" cy="4244975"/>
          </a:xfrm>
          <a:prstGeom prst="rect">
            <a:avLst/>
          </a:prstGeom>
        </p:spPr>
        <p:txBody>
          <a:bodyPr anchor="t" rtlCol="false" tIns="0" lIns="0" bIns="0" rIns="0">
            <a:spAutoFit/>
          </a:bodyPr>
          <a:lstStyle/>
          <a:p>
            <a:pPr algn="l">
              <a:lnSpc>
                <a:spcPts val="2800"/>
              </a:lnSpc>
            </a:pPr>
            <a:r>
              <a:rPr lang="en-US" sz="2000">
                <a:solidFill>
                  <a:srgbClr val="FFFFFF"/>
                </a:solidFill>
                <a:latin typeface="Poppins"/>
                <a:ea typeface="Poppins"/>
                <a:cs typeface="Poppins"/>
                <a:sym typeface="Poppins"/>
              </a:rPr>
              <a:t>Your skin</a:t>
            </a:r>
            <a:r>
              <a:rPr lang="en-US" sz="2000">
                <a:solidFill>
                  <a:srgbClr val="FFFFFF"/>
                </a:solidFill>
                <a:latin typeface="Poppins"/>
                <a:ea typeface="Poppins"/>
                <a:cs typeface="Poppins"/>
                <a:sym typeface="Poppins"/>
              </a:rPr>
              <a:t> can lose its natural freshness throughout the day. Pollution, heat, sun exposure, air conditioning, and everyday stress can leave your face feeling dry, tired, and dull. A simple misting step can bri</a:t>
            </a:r>
            <a:r>
              <a:rPr lang="en-US" sz="2000">
                <a:solidFill>
                  <a:srgbClr val="FFFFFF"/>
                </a:solidFill>
                <a:latin typeface="Poppins"/>
                <a:ea typeface="Poppins"/>
                <a:cs typeface="Poppins"/>
                <a:sym typeface="Poppins"/>
              </a:rPr>
              <a:t>ng instant freshness to your routine while adding lightweight hyd</a:t>
            </a:r>
            <a:r>
              <a:rPr lang="en-US" sz="2000" u="none">
                <a:solidFill>
                  <a:srgbClr val="FFFFFF"/>
                </a:solidFill>
                <a:latin typeface="Poppins"/>
                <a:ea typeface="Poppins"/>
                <a:cs typeface="Poppins"/>
                <a:sym typeface="Poppins"/>
              </a:rPr>
              <a:t>ration</a:t>
            </a:r>
            <a:r>
              <a:rPr lang="en-US" sz="2000">
                <a:solidFill>
                  <a:srgbClr val="FFFFFF"/>
                </a:solidFill>
                <a:latin typeface="Poppins"/>
                <a:ea typeface="Poppins"/>
                <a:cs typeface="Poppins"/>
                <a:sym typeface="Poppins"/>
              </a:rPr>
              <a:t>.</a:t>
            </a:r>
          </a:p>
          <a:p>
            <a:pPr algn="l">
              <a:lnSpc>
                <a:spcPts val="2800"/>
              </a:lnSpc>
            </a:pPr>
            <a:r>
              <a:rPr lang="en-US" sz="2000" u="sng">
                <a:solidFill>
                  <a:srgbClr val="FFFFFF"/>
                </a:solidFill>
                <a:latin typeface="Poppins"/>
                <a:ea typeface="Poppins"/>
                <a:cs typeface="Poppins"/>
                <a:sym typeface="Poppins"/>
                <a:hlinkClick r:id="rId8" tooltip="https://duskyindia.in/products/moondew-mogra"/>
              </a:rPr>
              <a:t>Moondew Mogra by Dusky India</a:t>
            </a:r>
            <a:r>
              <a:rPr lang="en-US" sz="2000">
                <a:solidFill>
                  <a:srgbClr val="FFFFFF"/>
                </a:solidFill>
                <a:latin typeface="Poppins"/>
                <a:ea typeface="Poppins"/>
                <a:cs typeface="Poppins"/>
                <a:sym typeface="Poppins"/>
              </a:rPr>
              <a:t> is a refreshing natural jasmine face mist designed to make everyday skincare simple and enjoyable. Inspired by the delicate beauty of Mogra, this lightweight mist can be used after cleansing, before moisturizer, or anytime your skin needs a quick refresh.</a:t>
            </a:r>
          </a:p>
          <a:p>
            <a:pPr algn="l">
              <a:lnSpc>
                <a:spcPts val="2800"/>
              </a:lnSpc>
            </a:pPr>
            <a:r>
              <a:rPr lang="en-US" sz="2000">
                <a:solidFill>
                  <a:srgbClr val="FFFFFF"/>
                </a:solidFill>
                <a:latin typeface="Poppins"/>
                <a:ea typeface="Poppins"/>
                <a:cs typeface="Poppins"/>
                <a:sym typeface="Poppins"/>
              </a:rPr>
              <a:t>If you're looking for a convenient hydrating toner that fits easily into your skincare routine, Moondew Mogra offers a refreshing way to keep your skin feeling soft, comfortable, and naturally radiant.</a:t>
            </a:r>
          </a:p>
          <a:p>
            <a:pPr algn="l">
              <a:lnSpc>
                <a:spcPts val="2800"/>
              </a:lnSpc>
            </a:pPr>
          </a:p>
        </p:txBody>
      </p:sp>
      <p:sp>
        <p:nvSpPr>
          <p:cNvPr name="Freeform 12" id="12"/>
          <p:cNvSpPr/>
          <p:nvPr/>
        </p:nvSpPr>
        <p:spPr>
          <a:xfrm flipH="false" flipV="false" rot="0">
            <a:off x="16160799" y="-1282276"/>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1148207" y="4335269"/>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4" id="14"/>
          <p:cNvSpPr/>
          <p:nvPr/>
        </p:nvSpPr>
        <p:spPr>
          <a:xfrm flipH="false" flipV="false" rot="0">
            <a:off x="742954" y="0"/>
            <a:ext cx="4738110" cy="1273367"/>
          </a:xfrm>
          <a:custGeom>
            <a:avLst/>
            <a:gdLst/>
            <a:ahLst/>
            <a:cxnLst/>
            <a:rect r="r" b="b" t="t" l="l"/>
            <a:pathLst>
              <a:path h="1273367" w="4738110">
                <a:moveTo>
                  <a:pt x="0" y="0"/>
                </a:moveTo>
                <a:lnTo>
                  <a:pt x="4738110" y="0"/>
                </a:lnTo>
                <a:lnTo>
                  <a:pt x="4738110" y="1273367"/>
                </a:lnTo>
                <a:lnTo>
                  <a:pt x="0" y="1273367"/>
                </a:lnTo>
                <a:lnTo>
                  <a:pt x="0" y="0"/>
                </a:lnTo>
                <a:close/>
              </a:path>
            </a:pathLst>
          </a:custGeom>
          <a:blipFill>
            <a:blip r:embed="rId11"/>
            <a:stretch>
              <a:fillRect l="0" t="0" r="0" b="0"/>
            </a:stretch>
          </a:blipFill>
        </p:spPr>
      </p:sp>
      <p:sp>
        <p:nvSpPr>
          <p:cNvPr name="TextBox 15" id="15"/>
          <p:cNvSpPr txBox="true"/>
          <p:nvPr/>
        </p:nvSpPr>
        <p:spPr>
          <a:xfrm rot="0">
            <a:off x="1742084" y="1709818"/>
            <a:ext cx="10078762" cy="1979931"/>
          </a:xfrm>
          <a:prstGeom prst="rect">
            <a:avLst/>
          </a:prstGeom>
        </p:spPr>
        <p:txBody>
          <a:bodyPr anchor="t" rtlCol="false" tIns="0" lIns="0" bIns="0" rIns="0">
            <a:spAutoFit/>
          </a:bodyPr>
          <a:lstStyle/>
          <a:p>
            <a:pPr algn="l" marL="0" indent="0" lvl="0">
              <a:lnSpc>
                <a:spcPts val="4840"/>
              </a:lnSpc>
              <a:spcBef>
                <a:spcPct val="0"/>
              </a:spcBef>
            </a:pPr>
            <a:r>
              <a:rPr lang="en-US" b="true" sz="4400">
                <a:solidFill>
                  <a:srgbClr val="FFFFFF"/>
                </a:solidFill>
                <a:latin typeface="Agrandir Bold"/>
                <a:ea typeface="Agrandir Bold"/>
                <a:cs typeface="Agrandir Bold"/>
                <a:sym typeface="Agrandir Bold"/>
              </a:rPr>
              <a:t>Moondew Mogra: Hydrating Mogra Toner for Glowing, Fresh-Looking</a:t>
            </a:r>
            <a:r>
              <a:rPr lang="en-US" b="true" sz="4400" strike="noStrike" u="none">
                <a:solidFill>
                  <a:srgbClr val="FFFFFF"/>
                </a:solidFill>
                <a:latin typeface="Agrandir Bold"/>
                <a:ea typeface="Agrandir Bold"/>
                <a:cs typeface="Agrandir Bold"/>
                <a:sym typeface="Agrandir Bold"/>
              </a:rPr>
              <a:t> Skin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0173403">
            <a:off x="4637172" y="-1997848"/>
            <a:ext cx="7717746" cy="8335623"/>
          </a:xfrm>
          <a:custGeom>
            <a:avLst/>
            <a:gdLst/>
            <a:ahLst/>
            <a:cxnLst/>
            <a:rect r="r" b="b" t="t" l="l"/>
            <a:pathLst>
              <a:path h="8335623" w="7717746">
                <a:moveTo>
                  <a:pt x="7717746" y="0"/>
                </a:moveTo>
                <a:lnTo>
                  <a:pt x="0" y="0"/>
                </a:lnTo>
                <a:lnTo>
                  <a:pt x="0" y="8335623"/>
                </a:lnTo>
                <a:lnTo>
                  <a:pt x="7717746" y="8335623"/>
                </a:lnTo>
                <a:lnTo>
                  <a:pt x="7717746"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false" rot="-1164164">
            <a:off x="-259082" y="-2627018"/>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3">
              <a:alphaModFix amt="88000"/>
            </a:blip>
            <a:stretch>
              <a:fillRect l="-10096" t="0" r="-4683" b="0"/>
            </a:stretch>
          </a:blipFill>
          <a:ln cap="sq">
            <a:noFill/>
            <a:prstDash val="solid"/>
            <a:miter/>
          </a:ln>
        </p:spPr>
      </p:sp>
      <p:grpSp>
        <p:nvGrpSpPr>
          <p:cNvPr name="Group 4" id="4"/>
          <p:cNvGrpSpPr/>
          <p:nvPr/>
        </p:nvGrpSpPr>
        <p:grpSpPr>
          <a:xfrm rot="0">
            <a:off x="11853133" y="1028700"/>
            <a:ext cx="6929107" cy="8229600"/>
            <a:chOff x="0" y="0"/>
            <a:chExt cx="899880" cy="1068775"/>
          </a:xfrm>
        </p:grpSpPr>
        <p:sp>
          <p:nvSpPr>
            <p:cNvPr name="Freeform 5" id="5"/>
            <p:cNvSpPr/>
            <p:nvPr/>
          </p:nvSpPr>
          <p:spPr>
            <a:xfrm flipH="false" flipV="false" rot="0">
              <a:off x="0" y="0"/>
              <a:ext cx="899880" cy="1068775"/>
            </a:xfrm>
            <a:custGeom>
              <a:avLst/>
              <a:gdLst/>
              <a:ahLst/>
              <a:cxnLst/>
              <a:rect r="r" b="b" t="t" l="l"/>
              <a:pathLst>
                <a:path h="1068775" w="899880">
                  <a:moveTo>
                    <a:pt x="44692" y="0"/>
                  </a:moveTo>
                  <a:lnTo>
                    <a:pt x="855188" y="0"/>
                  </a:lnTo>
                  <a:cubicBezTo>
                    <a:pt x="879871" y="0"/>
                    <a:pt x="899880" y="20009"/>
                    <a:pt x="899880" y="44692"/>
                  </a:cubicBezTo>
                  <a:lnTo>
                    <a:pt x="899880" y="1024083"/>
                  </a:lnTo>
                  <a:cubicBezTo>
                    <a:pt x="899880" y="1048765"/>
                    <a:pt x="879871" y="1068775"/>
                    <a:pt x="855188" y="1068775"/>
                  </a:cubicBezTo>
                  <a:lnTo>
                    <a:pt x="44692" y="1068775"/>
                  </a:lnTo>
                  <a:cubicBezTo>
                    <a:pt x="20009" y="1068775"/>
                    <a:pt x="0" y="1048765"/>
                    <a:pt x="0" y="1024083"/>
                  </a:cubicBezTo>
                  <a:lnTo>
                    <a:pt x="0" y="44692"/>
                  </a:lnTo>
                  <a:cubicBezTo>
                    <a:pt x="0" y="20009"/>
                    <a:pt x="20009" y="0"/>
                    <a:pt x="44692" y="0"/>
                  </a:cubicBezTo>
                  <a:close/>
                </a:path>
              </a:pathLst>
            </a:custGeom>
            <a:blipFill>
              <a:blip r:embed="rId4"/>
              <a:stretch>
                <a:fillRect l="-9384" t="0" r="-9384" b="0"/>
              </a:stretch>
            </a:blipFill>
            <a:ln w="38100" cap="rnd">
              <a:solidFill>
                <a:srgbClr val="D6BCA1"/>
              </a:solidFill>
              <a:prstDash val="solid"/>
              <a:round/>
            </a:ln>
          </p:spPr>
        </p:sp>
      </p:grpSp>
      <p:sp>
        <p:nvSpPr>
          <p:cNvPr name="Freeform 6" id="6"/>
          <p:cNvSpPr/>
          <p:nvPr/>
        </p:nvSpPr>
        <p:spPr>
          <a:xfrm flipH="false" flipV="false" rot="0">
            <a:off x="-1281304" y="3242158"/>
            <a:ext cx="5143500" cy="4114800"/>
          </a:xfrm>
          <a:custGeom>
            <a:avLst/>
            <a:gdLst/>
            <a:ahLst/>
            <a:cxnLst/>
            <a:rect r="r" b="b" t="t" l="l"/>
            <a:pathLst>
              <a:path h="4114800" w="5143500">
                <a:moveTo>
                  <a:pt x="0" y="0"/>
                </a:moveTo>
                <a:lnTo>
                  <a:pt x="5143500" y="0"/>
                </a:lnTo>
                <a:lnTo>
                  <a:pt x="5143500"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AutoShape 7" id="7"/>
          <p:cNvSpPr/>
          <p:nvPr/>
        </p:nvSpPr>
        <p:spPr>
          <a:xfrm>
            <a:off x="1867121" y="6548178"/>
            <a:ext cx="3092948" cy="0"/>
          </a:xfrm>
          <a:prstGeom prst="line">
            <a:avLst/>
          </a:prstGeom>
          <a:ln cap="rnd" w="19050">
            <a:solidFill>
              <a:srgbClr val="B89A7C">
                <a:alpha val="40000"/>
              </a:srgbClr>
            </a:solidFill>
            <a:prstDash val="solid"/>
            <a:headEnd type="none" len="sm" w="sm"/>
            <a:tailEnd type="none" len="sm" w="sm"/>
          </a:ln>
        </p:spPr>
      </p:sp>
      <p:sp>
        <p:nvSpPr>
          <p:cNvPr name="AutoShape 8" id="8"/>
          <p:cNvSpPr/>
          <p:nvPr/>
        </p:nvSpPr>
        <p:spPr>
          <a:xfrm>
            <a:off x="6417537" y="6548178"/>
            <a:ext cx="3092948" cy="0"/>
          </a:xfrm>
          <a:prstGeom prst="line">
            <a:avLst/>
          </a:prstGeom>
          <a:ln cap="rnd" w="19050">
            <a:solidFill>
              <a:srgbClr val="B89A7C">
                <a:alpha val="40000"/>
              </a:srgbClr>
            </a:solidFill>
            <a:prstDash val="solid"/>
            <a:headEnd type="none" len="sm" w="sm"/>
            <a:tailEnd type="none" len="sm" w="sm"/>
          </a:ln>
        </p:spPr>
      </p:sp>
      <p:grpSp>
        <p:nvGrpSpPr>
          <p:cNvPr name="Group 9" id="9"/>
          <p:cNvGrpSpPr/>
          <p:nvPr/>
        </p:nvGrpSpPr>
        <p:grpSpPr>
          <a:xfrm rot="0">
            <a:off x="1931155" y="4572528"/>
            <a:ext cx="8398823" cy="4685772"/>
            <a:chOff x="0" y="0"/>
            <a:chExt cx="2212090" cy="1234176"/>
          </a:xfrm>
        </p:grpSpPr>
        <p:sp>
          <p:nvSpPr>
            <p:cNvPr name="Freeform 10" id="10"/>
            <p:cNvSpPr/>
            <p:nvPr/>
          </p:nvSpPr>
          <p:spPr>
            <a:xfrm flipH="false" flipV="false" rot="0">
              <a:off x="0" y="0"/>
              <a:ext cx="2212090" cy="1234176"/>
            </a:xfrm>
            <a:custGeom>
              <a:avLst/>
              <a:gdLst/>
              <a:ahLst/>
              <a:cxnLst/>
              <a:rect r="r" b="b" t="t" l="l"/>
              <a:pathLst>
                <a:path h="1234176" w="2212090">
                  <a:moveTo>
                    <a:pt x="2212090" y="32263"/>
                  </a:moveTo>
                  <a:lnTo>
                    <a:pt x="2212090" y="1201913"/>
                  </a:lnTo>
                  <a:cubicBezTo>
                    <a:pt x="2212090" y="1210470"/>
                    <a:pt x="2208691" y="1218676"/>
                    <a:pt x="2202641" y="1224727"/>
                  </a:cubicBezTo>
                  <a:cubicBezTo>
                    <a:pt x="2196590" y="1230777"/>
                    <a:pt x="2188384" y="1234176"/>
                    <a:pt x="2179828" y="1234176"/>
                  </a:cubicBezTo>
                  <a:lnTo>
                    <a:pt x="32263" y="1234176"/>
                  </a:lnTo>
                  <a:cubicBezTo>
                    <a:pt x="14444" y="1234176"/>
                    <a:pt x="0" y="1219732"/>
                    <a:pt x="0" y="1201913"/>
                  </a:cubicBezTo>
                  <a:lnTo>
                    <a:pt x="0" y="32263"/>
                  </a:lnTo>
                  <a:cubicBezTo>
                    <a:pt x="0" y="23706"/>
                    <a:pt x="3399" y="15500"/>
                    <a:pt x="9449" y="9449"/>
                  </a:cubicBezTo>
                  <a:cubicBezTo>
                    <a:pt x="15500" y="3399"/>
                    <a:pt x="23706" y="0"/>
                    <a:pt x="32263" y="0"/>
                  </a:cubicBezTo>
                  <a:lnTo>
                    <a:pt x="2179828" y="0"/>
                  </a:lnTo>
                  <a:cubicBezTo>
                    <a:pt x="2188384" y="0"/>
                    <a:pt x="2196590" y="3399"/>
                    <a:pt x="2202641" y="9449"/>
                  </a:cubicBezTo>
                  <a:cubicBezTo>
                    <a:pt x="2208691" y="15500"/>
                    <a:pt x="2212090" y="23706"/>
                    <a:pt x="2212090" y="32263"/>
                  </a:cubicBezTo>
                  <a:close/>
                </a:path>
              </a:pathLst>
            </a:custGeom>
            <a:solidFill>
              <a:srgbClr val="3A2209"/>
            </a:solidFill>
          </p:spPr>
        </p:sp>
        <p:sp>
          <p:nvSpPr>
            <p:cNvPr name="TextBox 11" id="11"/>
            <p:cNvSpPr txBox="true"/>
            <p:nvPr/>
          </p:nvSpPr>
          <p:spPr>
            <a:xfrm>
              <a:off x="0" y="-57150"/>
              <a:ext cx="2212090" cy="1291326"/>
            </a:xfrm>
            <a:prstGeom prst="rect">
              <a:avLst/>
            </a:prstGeom>
          </p:spPr>
          <p:txBody>
            <a:bodyPr anchor="ctr" rtlCol="false" tIns="50800" lIns="50800" bIns="50800" rIns="50800"/>
            <a:lstStyle/>
            <a:p>
              <a:pPr algn="ctr">
                <a:lnSpc>
                  <a:spcPts val="3306"/>
                </a:lnSpc>
              </a:pPr>
            </a:p>
          </p:txBody>
        </p:sp>
      </p:grpSp>
      <p:sp>
        <p:nvSpPr>
          <p:cNvPr name="AutoShape 12" id="12"/>
          <p:cNvSpPr/>
          <p:nvPr/>
        </p:nvSpPr>
        <p:spPr>
          <a:xfrm>
            <a:off x="10967953" y="6548178"/>
            <a:ext cx="3092948" cy="0"/>
          </a:xfrm>
          <a:prstGeom prst="line">
            <a:avLst/>
          </a:prstGeom>
          <a:ln cap="rnd" w="19050">
            <a:solidFill>
              <a:srgbClr val="B89A7C">
                <a:alpha val="40000"/>
              </a:srgbClr>
            </a:solidFill>
            <a:prstDash val="solid"/>
            <a:headEnd type="none" len="sm" w="sm"/>
            <a:tailEnd type="none" len="sm" w="sm"/>
          </a:ln>
        </p:spPr>
      </p:sp>
      <p:sp>
        <p:nvSpPr>
          <p:cNvPr name="TextBox 13" id="13"/>
          <p:cNvSpPr txBox="true"/>
          <p:nvPr/>
        </p:nvSpPr>
        <p:spPr>
          <a:xfrm rot="0">
            <a:off x="2258147" y="5064203"/>
            <a:ext cx="7744839" cy="3530600"/>
          </a:xfrm>
          <a:prstGeom prst="rect">
            <a:avLst/>
          </a:prstGeom>
        </p:spPr>
        <p:txBody>
          <a:bodyPr anchor="t" rtlCol="false" tIns="0" lIns="0" bIns="0" rIns="0">
            <a:spAutoFit/>
          </a:bodyPr>
          <a:lstStyle/>
          <a:p>
            <a:pPr algn="just">
              <a:lnSpc>
                <a:spcPts val="2799"/>
              </a:lnSpc>
            </a:pPr>
            <a:r>
              <a:rPr lang="en-US" sz="1999">
                <a:solidFill>
                  <a:srgbClr val="FFFFFF"/>
                </a:solidFill>
                <a:latin typeface="Poppins"/>
                <a:ea typeface="Poppins"/>
                <a:cs typeface="Poppins"/>
                <a:sym typeface="Poppins"/>
              </a:rPr>
              <a:t>Moondew Mogra is a floral facial mist inspired by the refreshing character of Mogra, also known as Arabian Jasmine. Its fine mist format makes application quick and convenient, allowing you to refresh your skin without rubbing or adding a heavy layer of product.</a:t>
            </a:r>
          </a:p>
          <a:p>
            <a:pPr algn="just">
              <a:lnSpc>
                <a:spcPts val="2799"/>
              </a:lnSpc>
            </a:pPr>
            <a:r>
              <a:rPr lang="en-US" sz="1999">
                <a:solidFill>
                  <a:srgbClr val="FFFFFF"/>
                </a:solidFill>
                <a:latin typeface="Poppins"/>
                <a:ea typeface="Poppins"/>
                <a:cs typeface="Poppins"/>
                <a:sym typeface="Poppins"/>
              </a:rPr>
              <a:t>The lightweight</a:t>
            </a:r>
            <a:r>
              <a:rPr lang="en-US" sz="1999">
                <a:solidFill>
                  <a:srgbClr val="FFFFFF"/>
                </a:solidFill>
                <a:latin typeface="Poppins"/>
                <a:ea typeface="Poppins"/>
                <a:cs typeface="Poppins"/>
                <a:sym typeface="Poppins"/>
              </a:rPr>
              <a:t> formula makes it easy to use throughout the day. Keep it on your vanity for your regular skincare routine or carry it with you for a quick skin refresh while travelling, working, or spending time outdoors.</a:t>
            </a:r>
          </a:p>
          <a:p>
            <a:pPr algn="just">
              <a:lnSpc>
                <a:spcPts val="2799"/>
              </a:lnSpc>
            </a:pPr>
          </a:p>
        </p:txBody>
      </p:sp>
      <p:sp>
        <p:nvSpPr>
          <p:cNvPr name="Freeform 14" id="14"/>
          <p:cNvSpPr/>
          <p:nvPr/>
        </p:nvSpPr>
        <p:spPr>
          <a:xfrm flipH="false" flipV="false" rot="-1381521">
            <a:off x="6799898" y="-1626379"/>
            <a:ext cx="3392294" cy="3307487"/>
          </a:xfrm>
          <a:custGeom>
            <a:avLst/>
            <a:gdLst/>
            <a:ahLst/>
            <a:cxnLst/>
            <a:rect r="r" b="b" t="t" l="l"/>
            <a:pathLst>
              <a:path h="3307487" w="3392294">
                <a:moveTo>
                  <a:pt x="0" y="0"/>
                </a:moveTo>
                <a:lnTo>
                  <a:pt x="3392294" y="0"/>
                </a:lnTo>
                <a:lnTo>
                  <a:pt x="3392294" y="3307487"/>
                </a:lnTo>
                <a:lnTo>
                  <a:pt x="0" y="330748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5" id="15"/>
          <p:cNvSpPr txBox="true"/>
          <p:nvPr/>
        </p:nvSpPr>
        <p:spPr>
          <a:xfrm rot="0">
            <a:off x="1774372" y="2726056"/>
            <a:ext cx="10078762" cy="1549401"/>
          </a:xfrm>
          <a:prstGeom prst="rect">
            <a:avLst/>
          </a:prstGeom>
        </p:spPr>
        <p:txBody>
          <a:bodyPr anchor="t" rtlCol="false" tIns="0" lIns="0" bIns="0" rIns="0">
            <a:spAutoFit/>
          </a:bodyPr>
          <a:lstStyle/>
          <a:p>
            <a:pPr algn="l">
              <a:lnSpc>
                <a:spcPts val="5500"/>
              </a:lnSpc>
            </a:pPr>
            <a:r>
              <a:rPr lang="en-US" sz="5000" b="true">
                <a:solidFill>
                  <a:srgbClr val="FFFFFF"/>
                </a:solidFill>
                <a:latin typeface="Agrandir Bold"/>
                <a:ea typeface="Agrandir Bold"/>
                <a:cs typeface="Agrandir Bold"/>
                <a:sym typeface="Agrandir Bold"/>
              </a:rPr>
              <a:t>What Is Moondew Mogra?</a:t>
            </a:r>
          </a:p>
          <a:p>
            <a:pPr algn="l" marL="0" indent="0" lvl="0">
              <a:lnSpc>
                <a:spcPts val="5500"/>
              </a:lnSpc>
              <a:spcBef>
                <a:spcPct val="0"/>
              </a:spcBef>
            </a:pPr>
          </a:p>
        </p:txBody>
      </p:sp>
      <p:sp>
        <p:nvSpPr>
          <p:cNvPr name="Freeform 16" id="16"/>
          <p:cNvSpPr/>
          <p:nvPr/>
        </p:nvSpPr>
        <p:spPr>
          <a:xfrm flipH="false" flipV="false" rot="0">
            <a:off x="3945629" y="94407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15317687" y="-1253186"/>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8" id="18"/>
          <p:cNvSpPr/>
          <p:nvPr/>
        </p:nvSpPr>
        <p:spPr>
          <a:xfrm flipH="false" flipV="false" rot="0">
            <a:off x="742954" y="0"/>
            <a:ext cx="4738110" cy="1273367"/>
          </a:xfrm>
          <a:custGeom>
            <a:avLst/>
            <a:gdLst/>
            <a:ahLst/>
            <a:cxnLst/>
            <a:rect r="r" b="b" t="t" l="l"/>
            <a:pathLst>
              <a:path h="1273367" w="4738110">
                <a:moveTo>
                  <a:pt x="0" y="0"/>
                </a:moveTo>
                <a:lnTo>
                  <a:pt x="4738110" y="0"/>
                </a:lnTo>
                <a:lnTo>
                  <a:pt x="4738110" y="1273367"/>
                </a:lnTo>
                <a:lnTo>
                  <a:pt x="0" y="1273367"/>
                </a:lnTo>
                <a:lnTo>
                  <a:pt x="0" y="0"/>
                </a:lnTo>
                <a:close/>
              </a:path>
            </a:pathLst>
          </a:custGeom>
          <a:blipFill>
            <a:blip r:embed="rId11"/>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9995029">
            <a:off x="9081564" y="5535145"/>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false" rot="3509891">
            <a:off x="5953991" y="-2627018"/>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4" id="4"/>
          <p:cNvSpPr/>
          <p:nvPr/>
        </p:nvSpPr>
        <p:spPr>
          <a:xfrm flipH="false" flipV="true" rot="2139054">
            <a:off x="6483929" y="-592461"/>
            <a:ext cx="3784805" cy="5863783"/>
          </a:xfrm>
          <a:custGeom>
            <a:avLst/>
            <a:gdLst/>
            <a:ahLst/>
            <a:cxnLst/>
            <a:rect r="r" b="b" t="t" l="l"/>
            <a:pathLst>
              <a:path h="5863783" w="3784805">
                <a:moveTo>
                  <a:pt x="0" y="5863783"/>
                </a:moveTo>
                <a:lnTo>
                  <a:pt x="3784806" y="5863783"/>
                </a:lnTo>
                <a:lnTo>
                  <a:pt x="3784806" y="0"/>
                </a:lnTo>
                <a:lnTo>
                  <a:pt x="0" y="0"/>
                </a:lnTo>
                <a:lnTo>
                  <a:pt x="0" y="5863783"/>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5" id="5"/>
          <p:cNvGrpSpPr/>
          <p:nvPr/>
        </p:nvGrpSpPr>
        <p:grpSpPr>
          <a:xfrm rot="0">
            <a:off x="10199481" y="1597007"/>
            <a:ext cx="6614031" cy="3252566"/>
            <a:chOff x="0" y="0"/>
            <a:chExt cx="1004918" cy="494186"/>
          </a:xfrm>
        </p:grpSpPr>
        <p:sp>
          <p:nvSpPr>
            <p:cNvPr name="Freeform 6" id="6"/>
            <p:cNvSpPr/>
            <p:nvPr/>
          </p:nvSpPr>
          <p:spPr>
            <a:xfrm flipH="false" flipV="false" rot="0">
              <a:off x="0" y="0"/>
              <a:ext cx="1004918" cy="494186"/>
            </a:xfrm>
            <a:custGeom>
              <a:avLst/>
              <a:gdLst/>
              <a:ahLst/>
              <a:cxnLst/>
              <a:rect r="r" b="b" t="t" l="l"/>
              <a:pathLst>
                <a:path h="494186" w="1004918">
                  <a:moveTo>
                    <a:pt x="46821" y="0"/>
                  </a:moveTo>
                  <a:lnTo>
                    <a:pt x="958097" y="0"/>
                  </a:lnTo>
                  <a:cubicBezTo>
                    <a:pt x="983955" y="0"/>
                    <a:pt x="1004918" y="20963"/>
                    <a:pt x="1004918" y="46821"/>
                  </a:cubicBezTo>
                  <a:lnTo>
                    <a:pt x="1004918" y="447365"/>
                  </a:lnTo>
                  <a:cubicBezTo>
                    <a:pt x="1004918" y="473223"/>
                    <a:pt x="983955" y="494186"/>
                    <a:pt x="958097" y="494186"/>
                  </a:cubicBezTo>
                  <a:lnTo>
                    <a:pt x="46821" y="494186"/>
                  </a:lnTo>
                  <a:cubicBezTo>
                    <a:pt x="20963" y="494186"/>
                    <a:pt x="0" y="473223"/>
                    <a:pt x="0" y="447365"/>
                  </a:cubicBezTo>
                  <a:lnTo>
                    <a:pt x="0" y="46821"/>
                  </a:lnTo>
                  <a:cubicBezTo>
                    <a:pt x="0" y="20963"/>
                    <a:pt x="20963" y="0"/>
                    <a:pt x="46821" y="0"/>
                  </a:cubicBezTo>
                  <a:close/>
                </a:path>
              </a:pathLst>
            </a:custGeom>
            <a:blipFill>
              <a:blip r:embed="rId5"/>
              <a:stretch>
                <a:fillRect l="0" t="-51674" r="0" b="-51674"/>
              </a:stretch>
            </a:blipFill>
            <a:ln w="38100" cap="rnd">
              <a:solidFill>
                <a:srgbClr val="D6BCA1"/>
              </a:solidFill>
              <a:prstDash val="solid"/>
              <a:round/>
            </a:ln>
          </p:spPr>
        </p:sp>
      </p:grpSp>
      <p:grpSp>
        <p:nvGrpSpPr>
          <p:cNvPr name="Group 7" id="7"/>
          <p:cNvGrpSpPr/>
          <p:nvPr/>
        </p:nvGrpSpPr>
        <p:grpSpPr>
          <a:xfrm rot="0">
            <a:off x="10199481" y="5437428"/>
            <a:ext cx="6614031" cy="3252566"/>
            <a:chOff x="0" y="0"/>
            <a:chExt cx="1004918" cy="494186"/>
          </a:xfrm>
        </p:grpSpPr>
        <p:sp>
          <p:nvSpPr>
            <p:cNvPr name="Freeform 8" id="8"/>
            <p:cNvSpPr/>
            <p:nvPr/>
          </p:nvSpPr>
          <p:spPr>
            <a:xfrm flipH="false" flipV="false" rot="0">
              <a:off x="0" y="0"/>
              <a:ext cx="1004918" cy="494186"/>
            </a:xfrm>
            <a:custGeom>
              <a:avLst/>
              <a:gdLst/>
              <a:ahLst/>
              <a:cxnLst/>
              <a:rect r="r" b="b" t="t" l="l"/>
              <a:pathLst>
                <a:path h="494186" w="1004918">
                  <a:moveTo>
                    <a:pt x="46821" y="0"/>
                  </a:moveTo>
                  <a:lnTo>
                    <a:pt x="958097" y="0"/>
                  </a:lnTo>
                  <a:cubicBezTo>
                    <a:pt x="983955" y="0"/>
                    <a:pt x="1004918" y="20963"/>
                    <a:pt x="1004918" y="46821"/>
                  </a:cubicBezTo>
                  <a:lnTo>
                    <a:pt x="1004918" y="447365"/>
                  </a:lnTo>
                  <a:cubicBezTo>
                    <a:pt x="1004918" y="473223"/>
                    <a:pt x="983955" y="494186"/>
                    <a:pt x="958097" y="494186"/>
                  </a:cubicBezTo>
                  <a:lnTo>
                    <a:pt x="46821" y="494186"/>
                  </a:lnTo>
                  <a:cubicBezTo>
                    <a:pt x="20963" y="494186"/>
                    <a:pt x="0" y="473223"/>
                    <a:pt x="0" y="447365"/>
                  </a:cubicBezTo>
                  <a:lnTo>
                    <a:pt x="0" y="46821"/>
                  </a:lnTo>
                  <a:cubicBezTo>
                    <a:pt x="0" y="20963"/>
                    <a:pt x="20963" y="0"/>
                    <a:pt x="46821" y="0"/>
                  </a:cubicBezTo>
                  <a:close/>
                </a:path>
              </a:pathLst>
            </a:custGeom>
            <a:blipFill>
              <a:blip r:embed="rId6"/>
              <a:stretch>
                <a:fillRect l="0" t="-51674" r="0" b="-51674"/>
              </a:stretch>
            </a:blipFill>
            <a:ln w="38100" cap="rnd">
              <a:solidFill>
                <a:srgbClr val="D6BCA1"/>
              </a:solidFill>
              <a:prstDash val="solid"/>
              <a:round/>
            </a:ln>
          </p:spPr>
        </p:sp>
      </p:grpSp>
      <p:grpSp>
        <p:nvGrpSpPr>
          <p:cNvPr name="Group 9" id="9"/>
          <p:cNvGrpSpPr/>
          <p:nvPr/>
        </p:nvGrpSpPr>
        <p:grpSpPr>
          <a:xfrm rot="0">
            <a:off x="-1824034" y="558762"/>
            <a:ext cx="11479110" cy="9169475"/>
            <a:chOff x="0" y="0"/>
            <a:chExt cx="3023305" cy="2415006"/>
          </a:xfrm>
        </p:grpSpPr>
        <p:sp>
          <p:nvSpPr>
            <p:cNvPr name="Freeform 10" id="10"/>
            <p:cNvSpPr/>
            <p:nvPr/>
          </p:nvSpPr>
          <p:spPr>
            <a:xfrm flipH="false" flipV="false" rot="0">
              <a:off x="0" y="0"/>
              <a:ext cx="3023305" cy="2415006"/>
            </a:xfrm>
            <a:custGeom>
              <a:avLst/>
              <a:gdLst/>
              <a:ahLst/>
              <a:cxnLst/>
              <a:rect r="r" b="b" t="t" l="l"/>
              <a:pathLst>
                <a:path h="2415006" w="3023305">
                  <a:moveTo>
                    <a:pt x="46536" y="0"/>
                  </a:moveTo>
                  <a:lnTo>
                    <a:pt x="2976769" y="0"/>
                  </a:lnTo>
                  <a:cubicBezTo>
                    <a:pt x="3002470" y="0"/>
                    <a:pt x="3023305" y="20835"/>
                    <a:pt x="3023305" y="46536"/>
                  </a:cubicBezTo>
                  <a:lnTo>
                    <a:pt x="3023305" y="2368470"/>
                  </a:lnTo>
                  <a:cubicBezTo>
                    <a:pt x="3023305" y="2394171"/>
                    <a:pt x="3002470" y="2415006"/>
                    <a:pt x="2976769" y="2415006"/>
                  </a:cubicBezTo>
                  <a:lnTo>
                    <a:pt x="46536" y="2415006"/>
                  </a:lnTo>
                  <a:cubicBezTo>
                    <a:pt x="20835" y="2415006"/>
                    <a:pt x="0" y="2394171"/>
                    <a:pt x="0" y="2368470"/>
                  </a:cubicBezTo>
                  <a:lnTo>
                    <a:pt x="0" y="46536"/>
                  </a:lnTo>
                  <a:cubicBezTo>
                    <a:pt x="0" y="20835"/>
                    <a:pt x="20835" y="0"/>
                    <a:pt x="46536" y="0"/>
                  </a:cubicBezTo>
                  <a:close/>
                </a:path>
              </a:pathLst>
            </a:custGeom>
            <a:solidFill>
              <a:srgbClr val="3A2209"/>
            </a:solidFill>
          </p:spPr>
        </p:sp>
        <p:sp>
          <p:nvSpPr>
            <p:cNvPr name="TextBox 11" id="11"/>
            <p:cNvSpPr txBox="true"/>
            <p:nvPr/>
          </p:nvSpPr>
          <p:spPr>
            <a:xfrm>
              <a:off x="0" y="-66675"/>
              <a:ext cx="3023305" cy="2481681"/>
            </a:xfrm>
            <a:prstGeom prst="rect">
              <a:avLst/>
            </a:prstGeom>
          </p:spPr>
          <p:txBody>
            <a:bodyPr anchor="ctr" rtlCol="false" tIns="50800" lIns="50800" bIns="50800" rIns="50800"/>
            <a:lstStyle/>
            <a:p>
              <a:pPr algn="ctr">
                <a:lnSpc>
                  <a:spcPts val="2800"/>
                </a:lnSpc>
              </a:pPr>
            </a:p>
          </p:txBody>
        </p:sp>
      </p:grpSp>
      <p:sp>
        <p:nvSpPr>
          <p:cNvPr name="TextBox 12" id="12"/>
          <p:cNvSpPr txBox="true"/>
          <p:nvPr/>
        </p:nvSpPr>
        <p:spPr>
          <a:xfrm rot="0">
            <a:off x="1272908" y="4026823"/>
            <a:ext cx="8559150" cy="6007100"/>
          </a:xfrm>
          <a:prstGeom prst="rect">
            <a:avLst/>
          </a:prstGeom>
        </p:spPr>
        <p:txBody>
          <a:bodyPr anchor="t" rtlCol="false" tIns="0" lIns="0" bIns="0" rIns="0">
            <a:spAutoFit/>
          </a:bodyPr>
          <a:lstStyle/>
          <a:p>
            <a:pPr algn="l">
              <a:lnSpc>
                <a:spcPts val="2800"/>
              </a:lnSpc>
            </a:pPr>
            <a:r>
              <a:rPr lang="en-US" sz="2000">
                <a:solidFill>
                  <a:srgbClr val="FFFFFF"/>
                </a:solidFill>
                <a:latin typeface="Poppins"/>
                <a:ea typeface="Poppins"/>
                <a:cs typeface="Poppins"/>
                <a:sym typeface="Poppins"/>
              </a:rPr>
              <a:t>A </a:t>
            </a:r>
            <a:r>
              <a:rPr lang="en-US" sz="2000">
                <a:solidFill>
                  <a:srgbClr val="FFFFFF"/>
                </a:solidFill>
                <a:latin typeface="Poppins"/>
                <a:ea typeface="Poppins"/>
                <a:cs typeface="Poppins"/>
                <a:sym typeface="Poppins"/>
              </a:rPr>
              <a:t>natural jasmine face mist can be a beautiful addition to a simple skincare routine, especially when your skin needs a quick boost of freshness.</a:t>
            </a:r>
          </a:p>
          <a:p>
            <a:pPr algn="l">
              <a:lnSpc>
                <a:spcPts val="2800"/>
              </a:lnSpc>
            </a:pPr>
            <a:r>
              <a:rPr lang="en-US" sz="2000">
                <a:solidFill>
                  <a:srgbClr val="FFFFFF"/>
                </a:solidFill>
                <a:latin typeface="Poppins"/>
                <a:ea typeface="Poppins"/>
                <a:cs typeface="Poppins"/>
                <a:sym typeface="Poppins"/>
              </a:rPr>
              <a:t>Moondew Mogra provides a fine, refreshing mist that can be applied whenever your skin feels tired or uncomfortable. The fl</a:t>
            </a:r>
            <a:r>
              <a:rPr lang="en-US" sz="2000">
                <a:solidFill>
                  <a:srgbClr val="FFFFFF"/>
                </a:solidFill>
                <a:latin typeface="Poppins"/>
                <a:ea typeface="Poppins"/>
                <a:cs typeface="Poppins"/>
                <a:sym typeface="Poppins"/>
              </a:rPr>
              <a:t>oral-inspired experience also adds a relaxing touch to your daily self-care rout</a:t>
            </a:r>
            <a:r>
              <a:rPr lang="en-US" sz="2000">
                <a:solidFill>
                  <a:srgbClr val="FFFFFF"/>
                </a:solidFill>
                <a:latin typeface="Poppins"/>
                <a:ea typeface="Poppins"/>
                <a:cs typeface="Poppins"/>
                <a:sym typeface="Poppins"/>
              </a:rPr>
              <a:t>ine.</a:t>
            </a:r>
          </a:p>
          <a:p>
            <a:pPr algn="l">
              <a:lnSpc>
                <a:spcPts val="2800"/>
              </a:lnSpc>
            </a:pPr>
            <a:r>
              <a:rPr lang="en-US" sz="2000">
                <a:solidFill>
                  <a:srgbClr val="FFFFFF"/>
                </a:solidFill>
                <a:latin typeface="Poppins"/>
                <a:ea typeface="Poppins"/>
                <a:cs typeface="Poppins"/>
                <a:sym typeface="Poppins"/>
              </a:rPr>
              <a:t>Use Moondew Mogra:</a:t>
            </a:r>
          </a:p>
          <a:p>
            <a:pPr algn="l" marL="431801" indent="-215900" lvl="1">
              <a:lnSpc>
                <a:spcPts val="2800"/>
              </a:lnSpc>
              <a:buFont typeface="Arial"/>
              <a:buChar char="•"/>
            </a:pPr>
            <a:r>
              <a:rPr lang="en-US" sz="2000">
                <a:solidFill>
                  <a:srgbClr val="FFFFFF"/>
                </a:solidFill>
                <a:latin typeface="Poppins"/>
                <a:ea typeface="Poppins"/>
                <a:cs typeface="Poppins"/>
                <a:sym typeface="Poppins"/>
              </a:rPr>
              <a:t>After cleansing</a:t>
            </a:r>
          </a:p>
          <a:p>
            <a:pPr algn="l" marL="431801" indent="-215900" lvl="1">
              <a:lnSpc>
                <a:spcPts val="2800"/>
              </a:lnSpc>
              <a:buFont typeface="Arial"/>
              <a:buChar char="•"/>
            </a:pPr>
            <a:r>
              <a:rPr lang="en-US" sz="2000">
                <a:solidFill>
                  <a:srgbClr val="FFFFFF"/>
                </a:solidFill>
                <a:latin typeface="Poppins"/>
                <a:ea typeface="Poppins"/>
                <a:cs typeface="Poppins"/>
                <a:sym typeface="Poppins"/>
              </a:rPr>
              <a:t>Before serum or moisturizer</a:t>
            </a:r>
          </a:p>
          <a:p>
            <a:pPr algn="l" marL="431801" indent="-215900" lvl="1">
              <a:lnSpc>
                <a:spcPts val="2800"/>
              </a:lnSpc>
              <a:buFont typeface="Arial"/>
              <a:buChar char="•"/>
            </a:pPr>
            <a:r>
              <a:rPr lang="en-US" sz="2000">
                <a:solidFill>
                  <a:srgbClr val="FFFFFF"/>
                </a:solidFill>
                <a:latin typeface="Poppins"/>
                <a:ea typeface="Poppins"/>
                <a:cs typeface="Poppins"/>
                <a:sym typeface="Poppins"/>
              </a:rPr>
              <a:t>Before makeup</a:t>
            </a:r>
          </a:p>
          <a:p>
            <a:pPr algn="l" marL="431801" indent="-215900" lvl="1">
              <a:lnSpc>
                <a:spcPts val="2800"/>
              </a:lnSpc>
              <a:buFont typeface="Arial"/>
              <a:buChar char="•"/>
            </a:pPr>
            <a:r>
              <a:rPr lang="en-US" sz="2000">
                <a:solidFill>
                  <a:srgbClr val="FFFFFF"/>
                </a:solidFill>
                <a:latin typeface="Poppins"/>
                <a:ea typeface="Poppins"/>
                <a:cs typeface="Poppins"/>
                <a:sym typeface="Poppins"/>
              </a:rPr>
              <a:t>After spending time outdoors</a:t>
            </a:r>
          </a:p>
          <a:p>
            <a:pPr algn="l" marL="431801" indent="-215900" lvl="1">
              <a:lnSpc>
                <a:spcPts val="2800"/>
              </a:lnSpc>
              <a:buFont typeface="Arial"/>
              <a:buChar char="•"/>
            </a:pPr>
            <a:r>
              <a:rPr lang="en-US" sz="2000">
                <a:solidFill>
                  <a:srgbClr val="FFFFFF"/>
                </a:solidFill>
                <a:latin typeface="Poppins"/>
                <a:ea typeface="Poppins"/>
                <a:cs typeface="Poppins"/>
                <a:sym typeface="Poppins"/>
              </a:rPr>
              <a:t>During long workdays</a:t>
            </a:r>
          </a:p>
          <a:p>
            <a:pPr algn="l" marL="431801" indent="-215900" lvl="1">
              <a:lnSpc>
                <a:spcPts val="2800"/>
              </a:lnSpc>
              <a:buFont typeface="Arial"/>
              <a:buChar char="•"/>
            </a:pPr>
            <a:r>
              <a:rPr lang="en-US" sz="2000">
                <a:solidFill>
                  <a:srgbClr val="FFFFFF"/>
                </a:solidFill>
                <a:latin typeface="Poppins"/>
                <a:ea typeface="Poppins"/>
                <a:cs typeface="Poppins"/>
                <a:sym typeface="Poppins"/>
              </a:rPr>
              <a:t>Whenever your skin needs a refresh</a:t>
            </a:r>
          </a:p>
          <a:p>
            <a:pPr algn="l">
              <a:lnSpc>
                <a:spcPts val="2800"/>
              </a:lnSpc>
            </a:pPr>
            <a:r>
              <a:rPr lang="en-US" sz="2000">
                <a:solidFill>
                  <a:srgbClr val="FFFFFF"/>
                </a:solidFill>
                <a:latin typeface="Poppins"/>
                <a:ea typeface="Poppins"/>
                <a:cs typeface="Poppins"/>
                <a:sym typeface="Poppins"/>
              </a:rPr>
              <a:t>Its easy application makes it suitable for both morning and evening routines.</a:t>
            </a:r>
          </a:p>
          <a:p>
            <a:pPr algn="l">
              <a:lnSpc>
                <a:spcPts val="2800"/>
              </a:lnSpc>
            </a:pPr>
          </a:p>
        </p:txBody>
      </p:sp>
      <p:sp>
        <p:nvSpPr>
          <p:cNvPr name="TextBox 13" id="13"/>
          <p:cNvSpPr txBox="true"/>
          <p:nvPr/>
        </p:nvSpPr>
        <p:spPr>
          <a:xfrm rot="0">
            <a:off x="1272908" y="1791567"/>
            <a:ext cx="7384044" cy="2060576"/>
          </a:xfrm>
          <a:prstGeom prst="rect">
            <a:avLst/>
          </a:prstGeom>
        </p:spPr>
        <p:txBody>
          <a:bodyPr anchor="t" rtlCol="false" tIns="0" lIns="0" bIns="0" rIns="0">
            <a:spAutoFit/>
          </a:bodyPr>
          <a:lstStyle/>
          <a:p>
            <a:pPr algn="l">
              <a:lnSpc>
                <a:spcPts val="5000"/>
              </a:lnSpc>
            </a:pPr>
            <a:r>
              <a:rPr lang="en-US" sz="5000" b="true">
                <a:solidFill>
                  <a:srgbClr val="B89A7C"/>
                </a:solidFill>
                <a:latin typeface="Agrandir Bold"/>
                <a:ea typeface="Agrandir Bold"/>
                <a:cs typeface="Agrandir Bold"/>
                <a:sym typeface="Agrandir Bold"/>
              </a:rPr>
              <a:t>N</a:t>
            </a:r>
            <a:r>
              <a:rPr lang="en-US" sz="5000" b="true">
                <a:solidFill>
                  <a:srgbClr val="B89A7C"/>
                </a:solidFill>
                <a:latin typeface="Agrandir Bold"/>
                <a:ea typeface="Agrandir Bold"/>
                <a:cs typeface="Agrandir Bold"/>
                <a:sym typeface="Agrandir Bold"/>
              </a:rPr>
              <a:t>atural Jasmine Face Mist for Everyday Freshness</a:t>
            </a:r>
          </a:p>
        </p:txBody>
      </p:sp>
      <p:sp>
        <p:nvSpPr>
          <p:cNvPr name="Freeform 14" id="14"/>
          <p:cNvSpPr/>
          <p:nvPr/>
        </p:nvSpPr>
        <p:spPr>
          <a:xfrm flipH="false" flipV="false" rot="0">
            <a:off x="15802686" y="-1095737"/>
            <a:ext cx="1608391" cy="1692600"/>
          </a:xfrm>
          <a:custGeom>
            <a:avLst/>
            <a:gdLst/>
            <a:ahLst/>
            <a:cxnLst/>
            <a:rect r="r" b="b" t="t" l="l"/>
            <a:pathLst>
              <a:path h="1692600" w="1608391">
                <a:moveTo>
                  <a:pt x="0" y="0"/>
                </a:moveTo>
                <a:lnTo>
                  <a:pt x="1608390" y="0"/>
                </a:lnTo>
                <a:lnTo>
                  <a:pt x="1608390" y="1692599"/>
                </a:lnTo>
                <a:lnTo>
                  <a:pt x="0" y="16925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17569530" y="7843694"/>
            <a:ext cx="1608391" cy="1692600"/>
          </a:xfrm>
          <a:custGeom>
            <a:avLst/>
            <a:gdLst/>
            <a:ahLst/>
            <a:cxnLst/>
            <a:rect r="r" b="b" t="t" l="l"/>
            <a:pathLst>
              <a:path h="1692600" w="1608391">
                <a:moveTo>
                  <a:pt x="0" y="0"/>
                </a:moveTo>
                <a:lnTo>
                  <a:pt x="1608390" y="0"/>
                </a:lnTo>
                <a:lnTo>
                  <a:pt x="1608390" y="1692599"/>
                </a:lnTo>
                <a:lnTo>
                  <a:pt x="0" y="169259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2229647" y="3062288"/>
            <a:ext cx="3666225" cy="3574570"/>
          </a:xfrm>
          <a:custGeom>
            <a:avLst/>
            <a:gdLst/>
            <a:ahLst/>
            <a:cxnLst/>
            <a:rect r="r" b="b" t="t" l="l"/>
            <a:pathLst>
              <a:path h="3574570" w="3666225">
                <a:moveTo>
                  <a:pt x="0" y="0"/>
                </a:moveTo>
                <a:lnTo>
                  <a:pt x="3666225" y="0"/>
                </a:lnTo>
                <a:lnTo>
                  <a:pt x="3666225" y="3574569"/>
                </a:lnTo>
                <a:lnTo>
                  <a:pt x="0" y="357456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7" id="17"/>
          <p:cNvSpPr/>
          <p:nvPr/>
        </p:nvSpPr>
        <p:spPr>
          <a:xfrm flipH="false" flipV="false" rot="0">
            <a:off x="742954" y="0"/>
            <a:ext cx="4738110" cy="1273367"/>
          </a:xfrm>
          <a:custGeom>
            <a:avLst/>
            <a:gdLst/>
            <a:ahLst/>
            <a:cxnLst/>
            <a:rect r="r" b="b" t="t" l="l"/>
            <a:pathLst>
              <a:path h="1273367" w="4738110">
                <a:moveTo>
                  <a:pt x="0" y="0"/>
                </a:moveTo>
                <a:lnTo>
                  <a:pt x="4738110" y="0"/>
                </a:lnTo>
                <a:lnTo>
                  <a:pt x="4738110" y="1273367"/>
                </a:lnTo>
                <a:lnTo>
                  <a:pt x="0" y="1273367"/>
                </a:lnTo>
                <a:lnTo>
                  <a:pt x="0" y="0"/>
                </a:lnTo>
                <a:close/>
              </a:path>
            </a:pathLst>
          </a:custGeom>
          <a:blipFill>
            <a:blip r:embed="rId11"/>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291536">
            <a:off x="3065212" y="-1388592"/>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false" rot="6588399">
            <a:off x="12749833" y="1044342"/>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4" id="4"/>
          <p:cNvSpPr/>
          <p:nvPr/>
        </p:nvSpPr>
        <p:spPr>
          <a:xfrm flipH="false" flipV="false" rot="0">
            <a:off x="14438424" y="6412173"/>
            <a:ext cx="3392294" cy="3307487"/>
          </a:xfrm>
          <a:custGeom>
            <a:avLst/>
            <a:gdLst/>
            <a:ahLst/>
            <a:cxnLst/>
            <a:rect r="r" b="b" t="t" l="l"/>
            <a:pathLst>
              <a:path h="3307487" w="3392294">
                <a:moveTo>
                  <a:pt x="0" y="0"/>
                </a:moveTo>
                <a:lnTo>
                  <a:pt x="3392294" y="0"/>
                </a:lnTo>
                <a:lnTo>
                  <a:pt x="3392294" y="3307487"/>
                </a:lnTo>
                <a:lnTo>
                  <a:pt x="0" y="330748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3971033">
            <a:off x="6273715" y="692770"/>
            <a:ext cx="3229448" cy="3148712"/>
          </a:xfrm>
          <a:custGeom>
            <a:avLst/>
            <a:gdLst/>
            <a:ahLst/>
            <a:cxnLst/>
            <a:rect r="r" b="b" t="t" l="l"/>
            <a:pathLst>
              <a:path h="3148712" w="3229448">
                <a:moveTo>
                  <a:pt x="0" y="0"/>
                </a:moveTo>
                <a:lnTo>
                  <a:pt x="3229448" y="0"/>
                </a:lnTo>
                <a:lnTo>
                  <a:pt x="3229448" y="3148712"/>
                </a:lnTo>
                <a:lnTo>
                  <a:pt x="0" y="31487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6" id="6"/>
          <p:cNvGrpSpPr/>
          <p:nvPr/>
        </p:nvGrpSpPr>
        <p:grpSpPr>
          <a:xfrm rot="0">
            <a:off x="-1867317" y="1827436"/>
            <a:ext cx="17629560" cy="9169475"/>
            <a:chOff x="0" y="0"/>
            <a:chExt cx="4643176" cy="2415006"/>
          </a:xfrm>
        </p:grpSpPr>
        <p:sp>
          <p:nvSpPr>
            <p:cNvPr name="Freeform 7" id="7"/>
            <p:cNvSpPr/>
            <p:nvPr/>
          </p:nvSpPr>
          <p:spPr>
            <a:xfrm flipH="false" flipV="false" rot="0">
              <a:off x="0" y="0"/>
              <a:ext cx="4643176" cy="2415006"/>
            </a:xfrm>
            <a:custGeom>
              <a:avLst/>
              <a:gdLst/>
              <a:ahLst/>
              <a:cxnLst/>
              <a:rect r="r" b="b" t="t" l="l"/>
              <a:pathLst>
                <a:path h="2415006" w="4643176">
                  <a:moveTo>
                    <a:pt x="30301" y="0"/>
                  </a:moveTo>
                  <a:lnTo>
                    <a:pt x="4612875" y="0"/>
                  </a:lnTo>
                  <a:cubicBezTo>
                    <a:pt x="4620912" y="0"/>
                    <a:pt x="4628619" y="3192"/>
                    <a:pt x="4634301" y="8875"/>
                  </a:cubicBezTo>
                  <a:cubicBezTo>
                    <a:pt x="4639984" y="14557"/>
                    <a:pt x="4643176" y="22265"/>
                    <a:pt x="4643176" y="30301"/>
                  </a:cubicBezTo>
                  <a:lnTo>
                    <a:pt x="4643176" y="2384705"/>
                  </a:lnTo>
                  <a:cubicBezTo>
                    <a:pt x="4643176" y="2392741"/>
                    <a:pt x="4639984" y="2400448"/>
                    <a:pt x="4634301" y="2406131"/>
                  </a:cubicBezTo>
                  <a:cubicBezTo>
                    <a:pt x="4628619" y="2411813"/>
                    <a:pt x="4620912" y="2415006"/>
                    <a:pt x="4612875" y="2415006"/>
                  </a:cubicBezTo>
                  <a:lnTo>
                    <a:pt x="30301" y="2415006"/>
                  </a:lnTo>
                  <a:cubicBezTo>
                    <a:pt x="22265" y="2415006"/>
                    <a:pt x="14557" y="2411813"/>
                    <a:pt x="8875" y="2406131"/>
                  </a:cubicBezTo>
                  <a:cubicBezTo>
                    <a:pt x="3192" y="2400448"/>
                    <a:pt x="0" y="2392741"/>
                    <a:pt x="0" y="2384705"/>
                  </a:cubicBezTo>
                  <a:lnTo>
                    <a:pt x="0" y="30301"/>
                  </a:lnTo>
                  <a:cubicBezTo>
                    <a:pt x="0" y="22265"/>
                    <a:pt x="3192" y="14557"/>
                    <a:pt x="8875" y="8875"/>
                  </a:cubicBezTo>
                  <a:cubicBezTo>
                    <a:pt x="14557" y="3192"/>
                    <a:pt x="22265" y="0"/>
                    <a:pt x="30301" y="0"/>
                  </a:cubicBezTo>
                  <a:close/>
                </a:path>
              </a:pathLst>
            </a:custGeom>
            <a:solidFill>
              <a:srgbClr val="3A2209"/>
            </a:solidFill>
          </p:spPr>
        </p:sp>
        <p:sp>
          <p:nvSpPr>
            <p:cNvPr name="TextBox 8" id="8"/>
            <p:cNvSpPr txBox="true"/>
            <p:nvPr/>
          </p:nvSpPr>
          <p:spPr>
            <a:xfrm>
              <a:off x="0" y="-66675"/>
              <a:ext cx="4643176" cy="2481681"/>
            </a:xfrm>
            <a:prstGeom prst="rect">
              <a:avLst/>
            </a:prstGeom>
          </p:spPr>
          <p:txBody>
            <a:bodyPr anchor="ctr" rtlCol="false" tIns="50800" lIns="50800" bIns="50800" rIns="50800"/>
            <a:lstStyle/>
            <a:p>
              <a:pPr algn="ctr">
                <a:lnSpc>
                  <a:spcPts val="2800"/>
                </a:lnSpc>
              </a:pPr>
            </a:p>
          </p:txBody>
        </p:sp>
      </p:grpSp>
      <p:grpSp>
        <p:nvGrpSpPr>
          <p:cNvPr name="Group 9" id="9"/>
          <p:cNvGrpSpPr/>
          <p:nvPr/>
        </p:nvGrpSpPr>
        <p:grpSpPr>
          <a:xfrm rot="0">
            <a:off x="12018468" y="0"/>
            <a:ext cx="4871273" cy="5462396"/>
            <a:chOff x="0" y="0"/>
            <a:chExt cx="754688" cy="846268"/>
          </a:xfrm>
        </p:grpSpPr>
        <p:sp>
          <p:nvSpPr>
            <p:cNvPr name="Freeform 10" id="10"/>
            <p:cNvSpPr/>
            <p:nvPr/>
          </p:nvSpPr>
          <p:spPr>
            <a:xfrm flipH="false" flipV="false" rot="0">
              <a:off x="0" y="0"/>
              <a:ext cx="754688" cy="846268"/>
            </a:xfrm>
            <a:custGeom>
              <a:avLst/>
              <a:gdLst/>
              <a:ahLst/>
              <a:cxnLst/>
              <a:rect r="r" b="b" t="t" l="l"/>
              <a:pathLst>
                <a:path h="846268" w="754688">
                  <a:moveTo>
                    <a:pt x="63572" y="0"/>
                  </a:moveTo>
                  <a:lnTo>
                    <a:pt x="691116" y="0"/>
                  </a:lnTo>
                  <a:cubicBezTo>
                    <a:pt x="726225" y="0"/>
                    <a:pt x="754688" y="28462"/>
                    <a:pt x="754688" y="63572"/>
                  </a:cubicBezTo>
                  <a:lnTo>
                    <a:pt x="754688" y="782696"/>
                  </a:lnTo>
                  <a:cubicBezTo>
                    <a:pt x="754688" y="817806"/>
                    <a:pt x="726225" y="846268"/>
                    <a:pt x="691116" y="846268"/>
                  </a:cubicBezTo>
                  <a:lnTo>
                    <a:pt x="63572" y="846268"/>
                  </a:lnTo>
                  <a:cubicBezTo>
                    <a:pt x="28462" y="846268"/>
                    <a:pt x="0" y="817806"/>
                    <a:pt x="0" y="782696"/>
                  </a:cubicBezTo>
                  <a:lnTo>
                    <a:pt x="0" y="63572"/>
                  </a:lnTo>
                  <a:cubicBezTo>
                    <a:pt x="0" y="28462"/>
                    <a:pt x="28462" y="0"/>
                    <a:pt x="63572" y="0"/>
                  </a:cubicBezTo>
                  <a:close/>
                </a:path>
              </a:pathLst>
            </a:custGeom>
            <a:blipFill>
              <a:blip r:embed="rId5"/>
              <a:stretch>
                <a:fillRect l="-6067" t="0" r="-6067" b="0"/>
              </a:stretch>
            </a:blipFill>
            <a:ln w="38100" cap="rnd">
              <a:solidFill>
                <a:srgbClr val="B89A7C"/>
              </a:solidFill>
              <a:prstDash val="solid"/>
              <a:round/>
            </a:ln>
          </p:spPr>
        </p:sp>
      </p:grpSp>
      <p:sp>
        <p:nvSpPr>
          <p:cNvPr name="TextBox 11" id="11"/>
          <p:cNvSpPr txBox="true"/>
          <p:nvPr/>
        </p:nvSpPr>
        <p:spPr>
          <a:xfrm rot="0">
            <a:off x="1155744" y="2830678"/>
            <a:ext cx="10392467" cy="1549401"/>
          </a:xfrm>
          <a:prstGeom prst="rect">
            <a:avLst/>
          </a:prstGeom>
        </p:spPr>
        <p:txBody>
          <a:bodyPr anchor="t" rtlCol="false" tIns="0" lIns="0" bIns="0" rIns="0">
            <a:spAutoFit/>
          </a:bodyPr>
          <a:lstStyle/>
          <a:p>
            <a:pPr algn="l" marL="0" indent="0" lvl="0">
              <a:lnSpc>
                <a:spcPts val="5500"/>
              </a:lnSpc>
              <a:spcBef>
                <a:spcPct val="0"/>
              </a:spcBef>
            </a:pPr>
            <a:r>
              <a:rPr lang="en-US" b="true" sz="5000">
                <a:solidFill>
                  <a:srgbClr val="B89A7C"/>
                </a:solidFill>
                <a:latin typeface="Agrandir Bold"/>
                <a:ea typeface="Agrandir Bold"/>
                <a:cs typeface="Agrandir Bold"/>
                <a:sym typeface="Agrandir Bold"/>
              </a:rPr>
              <a:t>Hydrating Toner for Soft, Dewy-Looking Skin</a:t>
            </a:r>
          </a:p>
        </p:txBody>
      </p:sp>
      <p:sp>
        <p:nvSpPr>
          <p:cNvPr name="TextBox 12" id="12"/>
          <p:cNvSpPr txBox="true"/>
          <p:nvPr/>
        </p:nvSpPr>
        <p:spPr>
          <a:xfrm rot="0">
            <a:off x="1028700" y="5230642"/>
            <a:ext cx="10392467" cy="2835275"/>
          </a:xfrm>
          <a:prstGeom prst="rect">
            <a:avLst/>
          </a:prstGeom>
        </p:spPr>
        <p:txBody>
          <a:bodyPr anchor="t" rtlCol="false" tIns="0" lIns="0" bIns="0" rIns="0">
            <a:spAutoFit/>
          </a:bodyPr>
          <a:lstStyle/>
          <a:p>
            <a:pPr algn="just">
              <a:lnSpc>
                <a:spcPts val="2800"/>
              </a:lnSpc>
            </a:pPr>
            <a:r>
              <a:rPr lang="en-US" b="true" sz="2000">
                <a:solidFill>
                  <a:srgbClr val="FFFFFF"/>
                </a:solidFill>
                <a:latin typeface="Poppins Semi-Bold"/>
                <a:ea typeface="Poppins Semi-Bold"/>
                <a:cs typeface="Poppins Semi-Bold"/>
                <a:sym typeface="Poppins Semi-Bold"/>
              </a:rPr>
              <a:t>Hydration is essential for maintaining healthy-looking skin. When the skin becomes dehydrat</a:t>
            </a:r>
            <a:r>
              <a:rPr lang="en-US" b="true" sz="2000">
                <a:solidFill>
                  <a:srgbClr val="FFFFFF"/>
                </a:solidFill>
                <a:latin typeface="Poppins Semi-Bold"/>
                <a:ea typeface="Poppins Semi-Bold"/>
                <a:cs typeface="Poppins Semi-Bold"/>
                <a:sym typeface="Poppins Semi-Bold"/>
              </a:rPr>
              <a:t>ed, it may appear rough, dull, or tired. Adding a hydrating toner after cleansing can provide an additional layer of moisture and help prepare your skin for the next steps in your routine.</a:t>
            </a:r>
          </a:p>
          <a:p>
            <a:pPr algn="just">
              <a:lnSpc>
                <a:spcPts val="2800"/>
              </a:lnSpc>
            </a:pPr>
            <a:r>
              <a:rPr lang="en-US" b="true" sz="2000">
                <a:solidFill>
                  <a:srgbClr val="FFFFFF"/>
                </a:solidFill>
                <a:latin typeface="Poppins Semi-Bold"/>
                <a:ea typeface="Poppins Semi-Bold"/>
                <a:cs typeface="Poppins Semi-Bold"/>
                <a:sym typeface="Poppins Semi-Bold"/>
              </a:rPr>
              <a:t>Moondew Mogra offers a lightweight misting exp</a:t>
            </a:r>
            <a:r>
              <a:rPr lang="en-US" b="true" sz="2000">
                <a:solidFill>
                  <a:srgbClr val="FFFFFF"/>
                </a:solidFill>
                <a:latin typeface="Poppins Semi-Bold"/>
                <a:ea typeface="Poppins Semi-Bold"/>
                <a:cs typeface="Poppins Semi-Bold"/>
                <a:sym typeface="Poppins Semi-Bold"/>
              </a:rPr>
              <a:t>erience</a:t>
            </a:r>
            <a:r>
              <a:rPr lang="en-US" b="true" sz="2000">
                <a:solidFill>
                  <a:srgbClr val="FFFFFF"/>
                </a:solidFill>
                <a:latin typeface="Poppins Semi-Bold"/>
                <a:ea typeface="Poppins Semi-Bold"/>
                <a:cs typeface="Poppins Semi-Bold"/>
                <a:sym typeface="Poppins Semi-Bold"/>
              </a:rPr>
              <a:t> that helps your skin feel refreshed and comfortable. Regular use can complement</a:t>
            </a:r>
            <a:r>
              <a:rPr lang="en-US" b="true" sz="2000">
                <a:solidFill>
                  <a:srgbClr val="FFFFFF"/>
                </a:solidFill>
                <a:latin typeface="Poppins Semi-Bold"/>
                <a:ea typeface="Poppins Semi-Bold"/>
                <a:cs typeface="Poppins Semi-Bold"/>
                <a:sym typeface="Poppins Semi-Bold"/>
              </a:rPr>
              <a:t> </a:t>
            </a:r>
            <a:r>
              <a:rPr lang="en-US" b="true" sz="2000">
                <a:solidFill>
                  <a:srgbClr val="FFFFFF"/>
                </a:solidFill>
                <a:latin typeface="Poppins Semi-Bold"/>
                <a:ea typeface="Poppins Semi-Bold"/>
                <a:cs typeface="Poppins Semi-Bold"/>
                <a:sym typeface="Poppins Semi-Bold"/>
              </a:rPr>
              <a:t>a hydration-focused skincare routine and support a soft, naturally dewy-looking appearance.</a:t>
            </a:r>
          </a:p>
          <a:p>
            <a:pPr algn="just">
              <a:lnSpc>
                <a:spcPts val="2800"/>
              </a:lnSpc>
            </a:pPr>
          </a:p>
        </p:txBody>
      </p:sp>
      <p:sp>
        <p:nvSpPr>
          <p:cNvPr name="Freeform 13" id="13"/>
          <p:cNvSpPr/>
          <p:nvPr/>
        </p:nvSpPr>
        <p:spPr>
          <a:xfrm flipH="false" flipV="false" rot="0">
            <a:off x="1155744" y="-1071814"/>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7818405" y="620786"/>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73145" y="668644"/>
            <a:ext cx="4738110" cy="1273367"/>
          </a:xfrm>
          <a:custGeom>
            <a:avLst/>
            <a:gdLst/>
            <a:ahLst/>
            <a:cxnLst/>
            <a:rect r="r" b="b" t="t" l="l"/>
            <a:pathLst>
              <a:path h="1273367" w="4738110">
                <a:moveTo>
                  <a:pt x="0" y="0"/>
                </a:moveTo>
                <a:lnTo>
                  <a:pt x="4738110" y="0"/>
                </a:lnTo>
                <a:lnTo>
                  <a:pt x="4738110" y="1273367"/>
                </a:lnTo>
                <a:lnTo>
                  <a:pt x="0" y="1273367"/>
                </a:lnTo>
                <a:lnTo>
                  <a:pt x="0" y="0"/>
                </a:lnTo>
                <a:close/>
              </a:path>
            </a:pathLst>
          </a:custGeom>
          <a:blipFill>
            <a:blip r:embed="rId8"/>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4378140">
            <a:off x="5638734" y="-3311602"/>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false" flipV="false" rot="0">
            <a:off x="6894290" y="-625043"/>
            <a:ext cx="3392294" cy="3307487"/>
          </a:xfrm>
          <a:custGeom>
            <a:avLst/>
            <a:gdLst/>
            <a:ahLst/>
            <a:cxnLst/>
            <a:rect r="r" b="b" t="t" l="l"/>
            <a:pathLst>
              <a:path h="3307487" w="3392294">
                <a:moveTo>
                  <a:pt x="0" y="0"/>
                </a:moveTo>
                <a:lnTo>
                  <a:pt x="3392294" y="0"/>
                </a:lnTo>
                <a:lnTo>
                  <a:pt x="3392294" y="3307486"/>
                </a:lnTo>
                <a:lnTo>
                  <a:pt x="0" y="33074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true" rot="-892793">
            <a:off x="-127933" y="-3311602"/>
            <a:ext cx="6769477" cy="7311436"/>
          </a:xfrm>
          <a:custGeom>
            <a:avLst/>
            <a:gdLst/>
            <a:ahLst/>
            <a:cxnLst/>
            <a:rect r="r" b="b" t="t" l="l"/>
            <a:pathLst>
              <a:path h="7311436" w="6769477">
                <a:moveTo>
                  <a:pt x="6769477" y="7311436"/>
                </a:moveTo>
                <a:lnTo>
                  <a:pt x="0" y="7311436"/>
                </a:lnTo>
                <a:lnTo>
                  <a:pt x="0" y="0"/>
                </a:lnTo>
                <a:lnTo>
                  <a:pt x="6769477" y="0"/>
                </a:lnTo>
                <a:lnTo>
                  <a:pt x="6769477" y="7311436"/>
                </a:lnTo>
                <a:close/>
              </a:path>
            </a:pathLst>
          </a:custGeom>
          <a:blipFill>
            <a:blip r:embed="rId2">
              <a:alphaModFix amt="88000"/>
            </a:blip>
            <a:stretch>
              <a:fillRect l="-10096" t="0" r="-4683" b="0"/>
            </a:stretch>
          </a:blipFill>
          <a:ln cap="sq">
            <a:noFill/>
            <a:prstDash val="solid"/>
            <a:miter/>
          </a:ln>
        </p:spPr>
      </p:sp>
      <p:grpSp>
        <p:nvGrpSpPr>
          <p:cNvPr name="Group 5" id="5"/>
          <p:cNvGrpSpPr/>
          <p:nvPr/>
        </p:nvGrpSpPr>
        <p:grpSpPr>
          <a:xfrm rot="0">
            <a:off x="611189" y="2010562"/>
            <a:ext cx="17065622" cy="9733413"/>
            <a:chOff x="0" y="0"/>
            <a:chExt cx="4494649" cy="2563533"/>
          </a:xfrm>
        </p:grpSpPr>
        <p:sp>
          <p:nvSpPr>
            <p:cNvPr name="Freeform 6" id="6"/>
            <p:cNvSpPr/>
            <p:nvPr/>
          </p:nvSpPr>
          <p:spPr>
            <a:xfrm flipH="false" flipV="false" rot="0">
              <a:off x="0" y="0"/>
              <a:ext cx="4494649" cy="2563533"/>
            </a:xfrm>
            <a:custGeom>
              <a:avLst/>
              <a:gdLst/>
              <a:ahLst/>
              <a:cxnLst/>
              <a:rect r="r" b="b" t="t" l="l"/>
              <a:pathLst>
                <a:path h="2563533" w="4494649">
                  <a:moveTo>
                    <a:pt x="31302" y="0"/>
                  </a:moveTo>
                  <a:lnTo>
                    <a:pt x="4463347" y="0"/>
                  </a:lnTo>
                  <a:cubicBezTo>
                    <a:pt x="4471649" y="0"/>
                    <a:pt x="4479611" y="3298"/>
                    <a:pt x="4485481" y="9168"/>
                  </a:cubicBezTo>
                  <a:cubicBezTo>
                    <a:pt x="4491351" y="15039"/>
                    <a:pt x="4494649" y="23000"/>
                    <a:pt x="4494649" y="31302"/>
                  </a:cubicBezTo>
                  <a:lnTo>
                    <a:pt x="4494649" y="2532231"/>
                  </a:lnTo>
                  <a:cubicBezTo>
                    <a:pt x="4494649" y="2540532"/>
                    <a:pt x="4491351" y="2548494"/>
                    <a:pt x="4485481" y="2554364"/>
                  </a:cubicBezTo>
                  <a:cubicBezTo>
                    <a:pt x="4479611" y="2560235"/>
                    <a:pt x="4471649" y="2563533"/>
                    <a:pt x="4463347" y="2563533"/>
                  </a:cubicBezTo>
                  <a:lnTo>
                    <a:pt x="31302" y="2563533"/>
                  </a:lnTo>
                  <a:cubicBezTo>
                    <a:pt x="23000" y="2563533"/>
                    <a:pt x="15039" y="2560235"/>
                    <a:pt x="9168" y="2554364"/>
                  </a:cubicBezTo>
                  <a:cubicBezTo>
                    <a:pt x="3298" y="2548494"/>
                    <a:pt x="0" y="2540532"/>
                    <a:pt x="0" y="2532231"/>
                  </a:cubicBezTo>
                  <a:lnTo>
                    <a:pt x="0" y="31302"/>
                  </a:lnTo>
                  <a:cubicBezTo>
                    <a:pt x="0" y="23000"/>
                    <a:pt x="3298" y="15039"/>
                    <a:pt x="9168" y="9168"/>
                  </a:cubicBezTo>
                  <a:cubicBezTo>
                    <a:pt x="15039" y="3298"/>
                    <a:pt x="23000" y="0"/>
                    <a:pt x="31302" y="0"/>
                  </a:cubicBezTo>
                  <a:close/>
                </a:path>
              </a:pathLst>
            </a:custGeom>
            <a:solidFill>
              <a:srgbClr val="3A2209"/>
            </a:solidFill>
          </p:spPr>
        </p:sp>
        <p:sp>
          <p:nvSpPr>
            <p:cNvPr name="TextBox 7" id="7"/>
            <p:cNvSpPr txBox="true"/>
            <p:nvPr/>
          </p:nvSpPr>
          <p:spPr>
            <a:xfrm>
              <a:off x="0" y="-66675"/>
              <a:ext cx="4494649" cy="2630208"/>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9516465" y="1282338"/>
            <a:ext cx="7256500" cy="5594930"/>
            <a:chOff x="0" y="0"/>
            <a:chExt cx="1416076" cy="1091827"/>
          </a:xfrm>
        </p:grpSpPr>
        <p:sp>
          <p:nvSpPr>
            <p:cNvPr name="Freeform 9" id="9"/>
            <p:cNvSpPr/>
            <p:nvPr/>
          </p:nvSpPr>
          <p:spPr>
            <a:xfrm flipH="false" flipV="false" rot="0">
              <a:off x="0" y="0"/>
              <a:ext cx="1416076" cy="1091827"/>
            </a:xfrm>
            <a:custGeom>
              <a:avLst/>
              <a:gdLst/>
              <a:ahLst/>
              <a:cxnLst/>
              <a:rect r="r" b="b" t="t" l="l"/>
              <a:pathLst>
                <a:path h="1091827" w="1416076">
                  <a:moveTo>
                    <a:pt x="42676" y="0"/>
                  </a:moveTo>
                  <a:lnTo>
                    <a:pt x="1373400" y="0"/>
                  </a:lnTo>
                  <a:cubicBezTo>
                    <a:pt x="1396969" y="0"/>
                    <a:pt x="1416076" y="19107"/>
                    <a:pt x="1416076" y="42676"/>
                  </a:cubicBezTo>
                  <a:lnTo>
                    <a:pt x="1416076" y="1049152"/>
                  </a:lnTo>
                  <a:cubicBezTo>
                    <a:pt x="1416076" y="1072721"/>
                    <a:pt x="1396969" y="1091827"/>
                    <a:pt x="1373400" y="1091827"/>
                  </a:cubicBezTo>
                  <a:lnTo>
                    <a:pt x="42676" y="1091827"/>
                  </a:lnTo>
                  <a:cubicBezTo>
                    <a:pt x="19107" y="1091827"/>
                    <a:pt x="0" y="1072721"/>
                    <a:pt x="0" y="1049152"/>
                  </a:cubicBezTo>
                  <a:lnTo>
                    <a:pt x="0" y="42676"/>
                  </a:lnTo>
                  <a:cubicBezTo>
                    <a:pt x="0" y="19107"/>
                    <a:pt x="19107" y="0"/>
                    <a:pt x="42676" y="0"/>
                  </a:cubicBezTo>
                  <a:close/>
                </a:path>
              </a:pathLst>
            </a:custGeom>
            <a:blipFill>
              <a:blip r:embed="rId5"/>
              <a:stretch>
                <a:fillRect l="0" t="-14848" r="0" b="-14848"/>
              </a:stretch>
            </a:blipFill>
            <a:ln w="38100" cap="rnd">
              <a:solidFill>
                <a:srgbClr val="D6BCA1"/>
              </a:solidFill>
              <a:prstDash val="solid"/>
              <a:round/>
            </a:ln>
          </p:spPr>
        </p:sp>
      </p:grpSp>
      <p:sp>
        <p:nvSpPr>
          <p:cNvPr name="Freeform 10" id="10"/>
          <p:cNvSpPr/>
          <p:nvPr/>
        </p:nvSpPr>
        <p:spPr>
          <a:xfrm flipH="false" flipV="false" rot="0">
            <a:off x="17061762" y="-625043"/>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225802" y="5571643"/>
            <a:ext cx="1608391" cy="1692600"/>
          </a:xfrm>
          <a:custGeom>
            <a:avLst/>
            <a:gdLst/>
            <a:ahLst/>
            <a:cxnLst/>
            <a:rect r="r" b="b" t="t" l="l"/>
            <a:pathLst>
              <a:path h="1692600" w="1608391">
                <a:moveTo>
                  <a:pt x="0" y="0"/>
                </a:moveTo>
                <a:lnTo>
                  <a:pt x="1608391" y="0"/>
                </a:lnTo>
                <a:lnTo>
                  <a:pt x="1608391" y="1692599"/>
                </a:lnTo>
                <a:lnTo>
                  <a:pt x="0" y="169259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1740829">
            <a:off x="11440666" y="8475940"/>
            <a:ext cx="5143500" cy="4114800"/>
          </a:xfrm>
          <a:custGeom>
            <a:avLst/>
            <a:gdLst/>
            <a:ahLst/>
            <a:cxnLst/>
            <a:rect r="r" b="b" t="t" l="l"/>
            <a:pathLst>
              <a:path h="4114800" w="5143500">
                <a:moveTo>
                  <a:pt x="0" y="0"/>
                </a:moveTo>
                <a:lnTo>
                  <a:pt x="5143500" y="0"/>
                </a:lnTo>
                <a:lnTo>
                  <a:pt x="51435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3" id="13"/>
          <p:cNvSpPr/>
          <p:nvPr/>
        </p:nvSpPr>
        <p:spPr>
          <a:xfrm flipH="false" flipV="false" rot="0">
            <a:off x="173145" y="668644"/>
            <a:ext cx="4738110" cy="1273367"/>
          </a:xfrm>
          <a:custGeom>
            <a:avLst/>
            <a:gdLst/>
            <a:ahLst/>
            <a:cxnLst/>
            <a:rect r="r" b="b" t="t" l="l"/>
            <a:pathLst>
              <a:path h="1273367" w="4738110">
                <a:moveTo>
                  <a:pt x="0" y="0"/>
                </a:moveTo>
                <a:lnTo>
                  <a:pt x="4738110" y="0"/>
                </a:lnTo>
                <a:lnTo>
                  <a:pt x="4738110" y="1273367"/>
                </a:lnTo>
                <a:lnTo>
                  <a:pt x="0" y="1273367"/>
                </a:lnTo>
                <a:lnTo>
                  <a:pt x="0" y="0"/>
                </a:lnTo>
                <a:close/>
              </a:path>
            </a:pathLst>
          </a:custGeom>
          <a:blipFill>
            <a:blip r:embed="rId10"/>
            <a:stretch>
              <a:fillRect l="0" t="0" r="0" b="0"/>
            </a:stretch>
          </a:blipFill>
        </p:spPr>
      </p:sp>
      <p:sp>
        <p:nvSpPr>
          <p:cNvPr name="TextBox 14" id="14"/>
          <p:cNvSpPr txBox="true"/>
          <p:nvPr/>
        </p:nvSpPr>
        <p:spPr>
          <a:xfrm rot="0">
            <a:off x="1028700" y="2561108"/>
            <a:ext cx="8487765" cy="1549401"/>
          </a:xfrm>
          <a:prstGeom prst="rect">
            <a:avLst/>
          </a:prstGeom>
        </p:spPr>
        <p:txBody>
          <a:bodyPr anchor="t" rtlCol="false" tIns="0" lIns="0" bIns="0" rIns="0">
            <a:spAutoFit/>
          </a:bodyPr>
          <a:lstStyle/>
          <a:p>
            <a:pPr algn="l" marL="0" indent="0" lvl="0">
              <a:lnSpc>
                <a:spcPts val="5500"/>
              </a:lnSpc>
              <a:spcBef>
                <a:spcPct val="0"/>
              </a:spcBef>
            </a:pPr>
            <a:r>
              <a:rPr lang="en-US" b="true" sz="5000">
                <a:solidFill>
                  <a:srgbClr val="B89A7C"/>
                </a:solidFill>
                <a:latin typeface="Agrandir Bold"/>
                <a:ea typeface="Agrandir Bold"/>
                <a:cs typeface="Agrandir Bold"/>
                <a:sym typeface="Agrandir Bold"/>
              </a:rPr>
              <a:t>Why Add a</a:t>
            </a:r>
            <a:r>
              <a:rPr lang="en-US" b="true" sz="5000" strike="noStrike" u="none">
                <a:solidFill>
                  <a:srgbClr val="B89A7C"/>
                </a:solidFill>
                <a:latin typeface="Agrandir Bold"/>
                <a:ea typeface="Agrandir Bold"/>
                <a:cs typeface="Agrandir Bold"/>
                <a:sym typeface="Agrandir Bold"/>
              </a:rPr>
              <a:t> Face Mist to Your Skincare Routine?</a:t>
            </a:r>
          </a:p>
        </p:txBody>
      </p:sp>
      <p:sp>
        <p:nvSpPr>
          <p:cNvPr name="TextBox 15" id="15"/>
          <p:cNvSpPr txBox="true"/>
          <p:nvPr/>
        </p:nvSpPr>
        <p:spPr>
          <a:xfrm rot="0">
            <a:off x="1028700" y="4679748"/>
            <a:ext cx="8487765" cy="4597400"/>
          </a:xfrm>
          <a:prstGeom prst="rect">
            <a:avLst/>
          </a:prstGeom>
        </p:spPr>
        <p:txBody>
          <a:bodyPr anchor="t" rtlCol="false" tIns="0" lIns="0" bIns="0" rIns="0">
            <a:spAutoFit/>
          </a:bodyPr>
          <a:lstStyle/>
          <a:p>
            <a:pPr algn="l">
              <a:lnSpc>
                <a:spcPts val="2800"/>
              </a:lnSpc>
            </a:pPr>
            <a:r>
              <a:rPr lang="en-US" sz="2000">
                <a:solidFill>
                  <a:srgbClr val="FFFFFF"/>
                </a:solidFill>
                <a:latin typeface="Poppins"/>
                <a:ea typeface="Poppins"/>
                <a:cs typeface="Poppins"/>
                <a:sym typeface="Poppins"/>
              </a:rPr>
              <a:t>A face mist is </a:t>
            </a:r>
            <a:r>
              <a:rPr lang="en-US" sz="2000">
                <a:solidFill>
                  <a:srgbClr val="FFFFFF"/>
                </a:solidFill>
                <a:latin typeface="Poppins"/>
                <a:ea typeface="Poppins"/>
                <a:cs typeface="Poppins"/>
                <a:sym typeface="Poppins"/>
              </a:rPr>
              <a:t>one of the easiest skincare products to use. Unlike products that require careful application, a mist can be sprayed directly onto the face in seconds.</a:t>
            </a:r>
          </a:p>
          <a:p>
            <a:pPr algn="l">
              <a:lnSpc>
                <a:spcPts val="2800"/>
              </a:lnSpc>
            </a:pPr>
            <a:r>
              <a:rPr lang="en-US" sz="2000">
                <a:solidFill>
                  <a:srgbClr val="FFFFFF"/>
                </a:solidFill>
                <a:latin typeface="Poppins"/>
                <a:ea typeface="Poppins"/>
                <a:cs typeface="Poppins"/>
                <a:sym typeface="Poppins"/>
              </a:rPr>
              <a:t>Moondew Mogra makes this simple step more enjoyable while giving </a:t>
            </a:r>
            <a:r>
              <a:rPr lang="en-US" sz="2000">
                <a:solidFill>
                  <a:srgbClr val="FFFFFF"/>
                </a:solidFill>
                <a:latin typeface="Poppins"/>
                <a:ea typeface="Poppins"/>
                <a:cs typeface="Poppins"/>
                <a:sym typeface="Poppins"/>
              </a:rPr>
              <a:t>y</a:t>
            </a:r>
            <a:r>
              <a:rPr lang="en-US" sz="2000">
                <a:solidFill>
                  <a:srgbClr val="FFFFFF"/>
                </a:solidFill>
                <a:latin typeface="Poppins"/>
                <a:ea typeface="Poppins"/>
                <a:cs typeface="Poppins"/>
                <a:sym typeface="Poppins"/>
              </a:rPr>
              <a:t>our routine a refreshing floral touch.</a:t>
            </a:r>
          </a:p>
          <a:p>
            <a:pPr algn="l">
              <a:lnSpc>
                <a:spcPts val="2800"/>
              </a:lnSpc>
            </a:pPr>
            <a:r>
              <a:rPr lang="en-US" sz="2000">
                <a:solidFill>
                  <a:srgbClr val="FFFFFF"/>
                </a:solidFill>
                <a:latin typeface="Poppins"/>
                <a:ea typeface="Poppins"/>
                <a:cs typeface="Poppins"/>
                <a:sym typeface="Poppins"/>
              </a:rPr>
              <a:t>A Face Mist Can Be Useful For:</a:t>
            </a:r>
          </a:p>
          <a:p>
            <a:pPr algn="l" marL="431801" indent="-215900" lvl="1">
              <a:lnSpc>
                <a:spcPts val="2800"/>
              </a:lnSpc>
              <a:buFont typeface="Arial"/>
              <a:buChar char="•"/>
            </a:pPr>
            <a:r>
              <a:rPr lang="en-US" sz="2000">
                <a:solidFill>
                  <a:srgbClr val="FFFFFF"/>
                </a:solidFill>
                <a:latin typeface="Poppins"/>
                <a:ea typeface="Poppins"/>
                <a:cs typeface="Poppins"/>
                <a:sym typeface="Poppins"/>
              </a:rPr>
              <a:t>Refreshing tired-looking skin</a:t>
            </a:r>
          </a:p>
          <a:p>
            <a:pPr algn="l" marL="431801" indent="-215900" lvl="1">
              <a:lnSpc>
                <a:spcPts val="2800"/>
              </a:lnSpc>
              <a:buFont typeface="Arial"/>
              <a:buChar char="•"/>
            </a:pPr>
            <a:r>
              <a:rPr lang="en-US" sz="2000">
                <a:solidFill>
                  <a:srgbClr val="FFFFFF"/>
                </a:solidFill>
                <a:latin typeface="Poppins"/>
                <a:ea typeface="Poppins"/>
                <a:cs typeface="Poppins"/>
                <a:sym typeface="Poppins"/>
              </a:rPr>
              <a:t>Adding lightweight hydration</a:t>
            </a:r>
          </a:p>
          <a:p>
            <a:pPr algn="l" marL="431801" indent="-215900" lvl="1">
              <a:lnSpc>
                <a:spcPts val="2800"/>
              </a:lnSpc>
              <a:buFont typeface="Arial"/>
              <a:buChar char="•"/>
            </a:pPr>
            <a:r>
              <a:rPr lang="en-US" sz="2000">
                <a:solidFill>
                  <a:srgbClr val="FFFFFF"/>
                </a:solidFill>
                <a:latin typeface="Poppins"/>
                <a:ea typeface="Poppins"/>
                <a:cs typeface="Poppins"/>
                <a:sym typeface="Poppins"/>
              </a:rPr>
              <a:t>Support</a:t>
            </a:r>
            <a:r>
              <a:rPr lang="en-US" sz="2000">
                <a:solidFill>
                  <a:srgbClr val="FFFFFF"/>
                </a:solidFill>
                <a:latin typeface="Poppins"/>
                <a:ea typeface="Poppins"/>
                <a:cs typeface="Poppins"/>
                <a:sym typeface="Poppins"/>
              </a:rPr>
              <a:t>ing </a:t>
            </a:r>
            <a:r>
              <a:rPr lang="en-US" sz="2000">
                <a:solidFill>
                  <a:srgbClr val="FFFFFF"/>
                </a:solidFill>
                <a:latin typeface="Poppins"/>
                <a:ea typeface="Poppins"/>
                <a:cs typeface="Poppins"/>
                <a:sym typeface="Poppins"/>
              </a:rPr>
              <a:t>a </a:t>
            </a:r>
            <a:r>
              <a:rPr lang="en-US" sz="2000">
                <a:solidFill>
                  <a:srgbClr val="FFFFFF"/>
                </a:solidFill>
                <a:latin typeface="Poppins"/>
                <a:ea typeface="Poppins"/>
                <a:cs typeface="Poppins"/>
                <a:sym typeface="Poppins"/>
              </a:rPr>
              <a:t>dewy appearance</a:t>
            </a:r>
          </a:p>
          <a:p>
            <a:pPr algn="l" marL="431801" indent="-215900" lvl="1">
              <a:lnSpc>
                <a:spcPts val="2800"/>
              </a:lnSpc>
              <a:buFont typeface="Arial"/>
              <a:buChar char="•"/>
            </a:pPr>
            <a:r>
              <a:rPr lang="en-US" sz="2000">
                <a:solidFill>
                  <a:srgbClr val="FFFFFF"/>
                </a:solidFill>
                <a:latin typeface="Poppins"/>
                <a:ea typeface="Poppins"/>
                <a:cs typeface="Poppins"/>
                <a:sym typeface="Poppins"/>
              </a:rPr>
              <a:t>Refreshing skin during travel</a:t>
            </a:r>
          </a:p>
          <a:p>
            <a:pPr algn="l" marL="431801" indent="-215900" lvl="1">
              <a:lnSpc>
                <a:spcPts val="2800"/>
              </a:lnSpc>
              <a:buFont typeface="Arial"/>
              <a:buChar char="•"/>
            </a:pPr>
            <a:r>
              <a:rPr lang="en-US" sz="2000">
                <a:solidFill>
                  <a:srgbClr val="FFFFFF"/>
                </a:solidFill>
                <a:latin typeface="Poppins"/>
                <a:ea typeface="Poppins"/>
                <a:cs typeface="Poppins"/>
                <a:sym typeface="Poppins"/>
              </a:rPr>
              <a:t>Reapplying throughout the day</a:t>
            </a:r>
          </a:p>
          <a:p>
            <a:pPr algn="l" marL="431801" indent="-215900" lvl="1">
              <a:lnSpc>
                <a:spcPts val="2800"/>
              </a:lnSpc>
              <a:buFont typeface="Arial"/>
              <a:buChar char="•"/>
            </a:pPr>
            <a:r>
              <a:rPr lang="en-US" sz="2000">
                <a:solidFill>
                  <a:srgbClr val="FFFFFF"/>
                </a:solidFill>
                <a:latin typeface="Poppins"/>
                <a:ea typeface="Poppins"/>
                <a:cs typeface="Poppins"/>
                <a:sym typeface="Poppins"/>
              </a:rPr>
              <a:t>Creating a relaxing skincare ritual</a:t>
            </a:r>
          </a:p>
          <a:p>
            <a:pPr algn="l">
              <a:lnSpc>
                <a:spcPts val="280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3260051">
            <a:off x="10223204" y="-687787"/>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false" flipV="false" rot="-1861392">
            <a:off x="5787798" y="-1583270"/>
            <a:ext cx="6769477" cy="7311436"/>
          </a:xfrm>
          <a:custGeom>
            <a:avLst/>
            <a:gdLst/>
            <a:ahLst/>
            <a:cxnLst/>
            <a:rect r="r" b="b" t="t" l="l"/>
            <a:pathLst>
              <a:path h="7311436" w="6769477">
                <a:moveTo>
                  <a:pt x="0" y="0"/>
                </a:moveTo>
                <a:lnTo>
                  <a:pt x="6769477" y="0"/>
                </a:lnTo>
                <a:lnTo>
                  <a:pt x="6769477" y="7311436"/>
                </a:lnTo>
                <a:lnTo>
                  <a:pt x="0" y="7311436"/>
                </a:lnTo>
                <a:lnTo>
                  <a:pt x="0" y="0"/>
                </a:lnTo>
                <a:close/>
              </a:path>
            </a:pathLst>
          </a:custGeom>
          <a:blipFill>
            <a:blip r:embed="rId2">
              <a:alphaModFix amt="88000"/>
            </a:blip>
            <a:stretch>
              <a:fillRect l="-10096" t="0" r="-4683" b="0"/>
            </a:stretch>
          </a:blipFill>
          <a:ln cap="sq">
            <a:noFill/>
            <a:prstDash val="solid"/>
            <a:miter/>
          </a:ln>
        </p:spPr>
      </p:sp>
      <p:sp>
        <p:nvSpPr>
          <p:cNvPr name="Freeform 4" id="4"/>
          <p:cNvSpPr/>
          <p:nvPr/>
        </p:nvSpPr>
        <p:spPr>
          <a:xfrm flipH="false" flipV="true" rot="2139054">
            <a:off x="11197844" y="1582192"/>
            <a:ext cx="3784805" cy="5863783"/>
          </a:xfrm>
          <a:custGeom>
            <a:avLst/>
            <a:gdLst/>
            <a:ahLst/>
            <a:cxnLst/>
            <a:rect r="r" b="b" t="t" l="l"/>
            <a:pathLst>
              <a:path h="5863783" w="3784805">
                <a:moveTo>
                  <a:pt x="0" y="5863783"/>
                </a:moveTo>
                <a:lnTo>
                  <a:pt x="3784805" y="5863783"/>
                </a:lnTo>
                <a:lnTo>
                  <a:pt x="3784805" y="0"/>
                </a:lnTo>
                <a:lnTo>
                  <a:pt x="0" y="0"/>
                </a:lnTo>
                <a:lnTo>
                  <a:pt x="0" y="5863783"/>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5" id="5"/>
          <p:cNvGrpSpPr/>
          <p:nvPr/>
        </p:nvGrpSpPr>
        <p:grpSpPr>
          <a:xfrm rot="0">
            <a:off x="2311125" y="4203882"/>
            <a:ext cx="17065622" cy="5491618"/>
            <a:chOff x="0" y="0"/>
            <a:chExt cx="4494649" cy="1446352"/>
          </a:xfrm>
        </p:grpSpPr>
        <p:sp>
          <p:nvSpPr>
            <p:cNvPr name="Freeform 6" id="6"/>
            <p:cNvSpPr/>
            <p:nvPr/>
          </p:nvSpPr>
          <p:spPr>
            <a:xfrm flipH="false" flipV="false" rot="0">
              <a:off x="0" y="0"/>
              <a:ext cx="4494649" cy="1446352"/>
            </a:xfrm>
            <a:custGeom>
              <a:avLst/>
              <a:gdLst/>
              <a:ahLst/>
              <a:cxnLst/>
              <a:rect r="r" b="b" t="t" l="l"/>
              <a:pathLst>
                <a:path h="1446352" w="4494649">
                  <a:moveTo>
                    <a:pt x="31302" y="0"/>
                  </a:moveTo>
                  <a:lnTo>
                    <a:pt x="4463347" y="0"/>
                  </a:lnTo>
                  <a:cubicBezTo>
                    <a:pt x="4471649" y="0"/>
                    <a:pt x="4479611" y="3298"/>
                    <a:pt x="4485481" y="9168"/>
                  </a:cubicBezTo>
                  <a:cubicBezTo>
                    <a:pt x="4491351" y="15039"/>
                    <a:pt x="4494649" y="23000"/>
                    <a:pt x="4494649" y="31302"/>
                  </a:cubicBezTo>
                  <a:lnTo>
                    <a:pt x="4494649" y="1415050"/>
                  </a:lnTo>
                  <a:cubicBezTo>
                    <a:pt x="4494649" y="1423352"/>
                    <a:pt x="4491351" y="1431314"/>
                    <a:pt x="4485481" y="1437184"/>
                  </a:cubicBezTo>
                  <a:cubicBezTo>
                    <a:pt x="4479611" y="1443054"/>
                    <a:pt x="4471649" y="1446352"/>
                    <a:pt x="4463347" y="1446352"/>
                  </a:cubicBezTo>
                  <a:lnTo>
                    <a:pt x="31302" y="1446352"/>
                  </a:lnTo>
                  <a:cubicBezTo>
                    <a:pt x="14014" y="1446352"/>
                    <a:pt x="0" y="1432338"/>
                    <a:pt x="0" y="1415050"/>
                  </a:cubicBezTo>
                  <a:lnTo>
                    <a:pt x="0" y="31302"/>
                  </a:lnTo>
                  <a:cubicBezTo>
                    <a:pt x="0" y="23000"/>
                    <a:pt x="3298" y="15039"/>
                    <a:pt x="9168" y="9168"/>
                  </a:cubicBezTo>
                  <a:cubicBezTo>
                    <a:pt x="15039" y="3298"/>
                    <a:pt x="23000" y="0"/>
                    <a:pt x="31302" y="0"/>
                  </a:cubicBezTo>
                  <a:close/>
                </a:path>
              </a:pathLst>
            </a:custGeom>
            <a:solidFill>
              <a:srgbClr val="3A2209"/>
            </a:solidFill>
          </p:spPr>
        </p:sp>
        <p:sp>
          <p:nvSpPr>
            <p:cNvPr name="TextBox 7" id="7"/>
            <p:cNvSpPr txBox="true"/>
            <p:nvPr/>
          </p:nvSpPr>
          <p:spPr>
            <a:xfrm>
              <a:off x="0" y="-66675"/>
              <a:ext cx="4494649" cy="1513027"/>
            </a:xfrm>
            <a:prstGeom prst="rect">
              <a:avLst/>
            </a:prstGeom>
          </p:spPr>
          <p:txBody>
            <a:bodyPr anchor="ctr" rtlCol="false" tIns="50800" lIns="50800" bIns="50800" rIns="50800"/>
            <a:lstStyle/>
            <a:p>
              <a:pPr algn="ctr">
                <a:lnSpc>
                  <a:spcPts val="2800"/>
                </a:lnSpc>
              </a:pPr>
            </a:p>
          </p:txBody>
        </p:sp>
      </p:grpSp>
      <p:grpSp>
        <p:nvGrpSpPr>
          <p:cNvPr name="Group 8" id="8"/>
          <p:cNvGrpSpPr/>
          <p:nvPr/>
        </p:nvGrpSpPr>
        <p:grpSpPr>
          <a:xfrm rot="0">
            <a:off x="-849605" y="723030"/>
            <a:ext cx="6321462" cy="8998664"/>
            <a:chOff x="0" y="0"/>
            <a:chExt cx="979360" cy="1394129"/>
          </a:xfrm>
        </p:grpSpPr>
        <p:sp>
          <p:nvSpPr>
            <p:cNvPr name="Freeform 9" id="9"/>
            <p:cNvSpPr/>
            <p:nvPr/>
          </p:nvSpPr>
          <p:spPr>
            <a:xfrm flipH="false" flipV="false" rot="0">
              <a:off x="0" y="0"/>
              <a:ext cx="979360" cy="1394129"/>
            </a:xfrm>
            <a:custGeom>
              <a:avLst/>
              <a:gdLst/>
              <a:ahLst/>
              <a:cxnLst/>
              <a:rect r="r" b="b" t="t" l="l"/>
              <a:pathLst>
                <a:path h="1394129" w="979360">
                  <a:moveTo>
                    <a:pt x="48988" y="0"/>
                  </a:moveTo>
                  <a:lnTo>
                    <a:pt x="930372" y="0"/>
                  </a:lnTo>
                  <a:cubicBezTo>
                    <a:pt x="943364" y="0"/>
                    <a:pt x="955824" y="5161"/>
                    <a:pt x="965011" y="14348"/>
                  </a:cubicBezTo>
                  <a:cubicBezTo>
                    <a:pt x="974199" y="23535"/>
                    <a:pt x="979360" y="35996"/>
                    <a:pt x="979360" y="48988"/>
                  </a:cubicBezTo>
                  <a:lnTo>
                    <a:pt x="979360" y="1345140"/>
                  </a:lnTo>
                  <a:cubicBezTo>
                    <a:pt x="979360" y="1358133"/>
                    <a:pt x="974199" y="1370593"/>
                    <a:pt x="965011" y="1379780"/>
                  </a:cubicBezTo>
                  <a:cubicBezTo>
                    <a:pt x="955824" y="1388967"/>
                    <a:pt x="943364" y="1394129"/>
                    <a:pt x="930372" y="1394129"/>
                  </a:cubicBezTo>
                  <a:lnTo>
                    <a:pt x="48988" y="1394129"/>
                  </a:lnTo>
                  <a:cubicBezTo>
                    <a:pt x="35996" y="1394129"/>
                    <a:pt x="23535" y="1388967"/>
                    <a:pt x="14348" y="1379780"/>
                  </a:cubicBezTo>
                  <a:cubicBezTo>
                    <a:pt x="5161" y="1370593"/>
                    <a:pt x="0" y="1358133"/>
                    <a:pt x="0" y="1345140"/>
                  </a:cubicBezTo>
                  <a:lnTo>
                    <a:pt x="0" y="48988"/>
                  </a:lnTo>
                  <a:cubicBezTo>
                    <a:pt x="0" y="35996"/>
                    <a:pt x="5161" y="23535"/>
                    <a:pt x="14348" y="14348"/>
                  </a:cubicBezTo>
                  <a:cubicBezTo>
                    <a:pt x="23535" y="5161"/>
                    <a:pt x="35996" y="0"/>
                    <a:pt x="48988" y="0"/>
                  </a:cubicBezTo>
                  <a:close/>
                </a:path>
              </a:pathLst>
            </a:custGeom>
            <a:blipFill>
              <a:blip r:embed="rId5"/>
              <a:stretch>
                <a:fillRect l="-21175" t="0" r="-21175" b="0"/>
              </a:stretch>
            </a:blipFill>
            <a:ln w="38100" cap="rnd">
              <a:solidFill>
                <a:srgbClr val="D6BCA1"/>
              </a:solidFill>
              <a:prstDash val="solid"/>
              <a:round/>
            </a:ln>
          </p:spPr>
        </p:sp>
      </p:grpSp>
      <p:sp>
        <p:nvSpPr>
          <p:cNvPr name="Freeform 10" id="10"/>
          <p:cNvSpPr/>
          <p:nvPr/>
        </p:nvSpPr>
        <p:spPr>
          <a:xfrm flipH="false" flipV="false" rot="0">
            <a:off x="16103348" y="-846300"/>
            <a:ext cx="1608391" cy="1692600"/>
          </a:xfrm>
          <a:custGeom>
            <a:avLst/>
            <a:gdLst/>
            <a:ahLst/>
            <a:cxnLst/>
            <a:rect r="r" b="b" t="t" l="l"/>
            <a:pathLst>
              <a:path h="1692600" w="1608391">
                <a:moveTo>
                  <a:pt x="0" y="0"/>
                </a:moveTo>
                <a:lnTo>
                  <a:pt x="1608390" y="0"/>
                </a:lnTo>
                <a:lnTo>
                  <a:pt x="1608390" y="1692600"/>
                </a:lnTo>
                <a:lnTo>
                  <a:pt x="0" y="16926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7531038" y="9835179"/>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0">
            <a:off x="11238888" y="0"/>
            <a:ext cx="4738110" cy="1273367"/>
          </a:xfrm>
          <a:custGeom>
            <a:avLst/>
            <a:gdLst/>
            <a:ahLst/>
            <a:cxnLst/>
            <a:rect r="r" b="b" t="t" l="l"/>
            <a:pathLst>
              <a:path h="1273367" w="4738110">
                <a:moveTo>
                  <a:pt x="0" y="0"/>
                </a:moveTo>
                <a:lnTo>
                  <a:pt x="4738109" y="0"/>
                </a:lnTo>
                <a:lnTo>
                  <a:pt x="4738109" y="1273367"/>
                </a:lnTo>
                <a:lnTo>
                  <a:pt x="0" y="1273367"/>
                </a:lnTo>
                <a:lnTo>
                  <a:pt x="0" y="0"/>
                </a:lnTo>
                <a:close/>
              </a:path>
            </a:pathLst>
          </a:custGeom>
          <a:blipFill>
            <a:blip r:embed="rId8"/>
            <a:stretch>
              <a:fillRect l="0" t="0" r="0" b="0"/>
            </a:stretch>
          </a:blipFill>
        </p:spPr>
      </p:sp>
      <p:sp>
        <p:nvSpPr>
          <p:cNvPr name="TextBox 13" id="13"/>
          <p:cNvSpPr txBox="true"/>
          <p:nvPr/>
        </p:nvSpPr>
        <p:spPr>
          <a:xfrm rot="0">
            <a:off x="6264036" y="1686341"/>
            <a:ext cx="8663105" cy="2244726"/>
          </a:xfrm>
          <a:prstGeom prst="rect">
            <a:avLst/>
          </a:prstGeom>
        </p:spPr>
        <p:txBody>
          <a:bodyPr anchor="t" rtlCol="false" tIns="0" lIns="0" bIns="0" rIns="0">
            <a:spAutoFit/>
          </a:bodyPr>
          <a:lstStyle/>
          <a:p>
            <a:pPr algn="l">
              <a:lnSpc>
                <a:spcPts val="5500"/>
              </a:lnSpc>
            </a:pPr>
            <a:r>
              <a:rPr lang="en-US" sz="5000" b="true">
                <a:solidFill>
                  <a:srgbClr val="FFFFFF"/>
                </a:solidFill>
                <a:latin typeface="Agrandir Bold"/>
                <a:ea typeface="Agrandir Bold"/>
                <a:cs typeface="Agrandir Bold"/>
                <a:sym typeface="Agrandir Bold"/>
              </a:rPr>
              <a:t>How to Use Moondew</a:t>
            </a:r>
            <a:r>
              <a:rPr lang="en-US" sz="5000" b="true">
                <a:solidFill>
                  <a:srgbClr val="FFFFFF"/>
                </a:solidFill>
                <a:latin typeface="Agrandir Bold"/>
                <a:ea typeface="Agrandir Bold"/>
                <a:cs typeface="Agrandir Bold"/>
                <a:sym typeface="Agrandir Bold"/>
              </a:rPr>
              <a:t> Mogra</a:t>
            </a:r>
          </a:p>
          <a:p>
            <a:pPr algn="l">
              <a:lnSpc>
                <a:spcPts val="5500"/>
              </a:lnSpc>
            </a:pPr>
          </a:p>
        </p:txBody>
      </p:sp>
      <p:sp>
        <p:nvSpPr>
          <p:cNvPr name="TextBox 14" id="14"/>
          <p:cNvSpPr txBox="true"/>
          <p:nvPr/>
        </p:nvSpPr>
        <p:spPr>
          <a:xfrm rot="0">
            <a:off x="5807115" y="4180504"/>
            <a:ext cx="12060553" cy="3540125"/>
          </a:xfrm>
          <a:prstGeom prst="rect">
            <a:avLst/>
          </a:prstGeom>
        </p:spPr>
        <p:txBody>
          <a:bodyPr anchor="t" rtlCol="false" tIns="0" lIns="0" bIns="0" rIns="0">
            <a:spAutoFit/>
          </a:bodyPr>
          <a:lstStyle/>
          <a:p>
            <a:pPr algn="l">
              <a:lnSpc>
                <a:spcPts val="2800"/>
              </a:lnSpc>
            </a:pPr>
            <a:r>
              <a:rPr lang="en-US" sz="2000">
                <a:solidFill>
                  <a:srgbClr val="FFFFFF"/>
                </a:solidFill>
                <a:latin typeface="Poppins"/>
                <a:ea typeface="Poppins"/>
                <a:cs typeface="Poppins"/>
                <a:sym typeface="Poppins"/>
              </a:rPr>
              <a:t>Using this natural jasmine face mis</a:t>
            </a:r>
            <a:r>
              <a:rPr lang="en-US" sz="2000">
                <a:solidFill>
                  <a:srgbClr val="FFFFFF"/>
                </a:solidFill>
                <a:latin typeface="Poppins"/>
                <a:ea typeface="Poppins"/>
                <a:cs typeface="Poppins"/>
                <a:sym typeface="Poppins"/>
              </a:rPr>
              <a:t>t</a:t>
            </a:r>
            <a:r>
              <a:rPr lang="en-US" sz="2000">
                <a:solidFill>
                  <a:srgbClr val="FFFFFF"/>
                </a:solidFill>
                <a:latin typeface="Poppins"/>
                <a:ea typeface="Poppins"/>
                <a:cs typeface="Poppins"/>
                <a:sym typeface="Poppins"/>
              </a:rPr>
              <a:t> is simple.</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Cl</a:t>
            </a:r>
            <a:r>
              <a:rPr lang="en-US" sz="2000">
                <a:solidFill>
                  <a:srgbClr val="FFFFFF"/>
                </a:solidFill>
                <a:latin typeface="Poppins"/>
                <a:ea typeface="Poppins"/>
                <a:cs typeface="Poppins"/>
                <a:sym typeface="Poppins"/>
              </a:rPr>
              <a:t>eanse your face with a gentle cleanser.</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Hold the bottle a few inches</a:t>
            </a:r>
            <a:r>
              <a:rPr lang="en-US" sz="2000">
                <a:solidFill>
                  <a:srgbClr val="FFFFFF"/>
                </a:solidFill>
                <a:latin typeface="Poppins"/>
                <a:ea typeface="Poppins"/>
                <a:cs typeface="Poppins"/>
                <a:sym typeface="Poppins"/>
              </a:rPr>
              <a:t> </a:t>
            </a:r>
            <a:r>
              <a:rPr lang="en-US" sz="2000">
                <a:solidFill>
                  <a:srgbClr val="FFFFFF"/>
                </a:solidFill>
                <a:latin typeface="Poppins"/>
                <a:ea typeface="Poppins"/>
                <a:cs typeface="Poppins"/>
                <a:sym typeface="Poppins"/>
              </a:rPr>
              <a:t>away from y</a:t>
            </a:r>
            <a:r>
              <a:rPr lang="en-US" sz="2000">
                <a:solidFill>
                  <a:srgbClr val="FFFFFF"/>
                </a:solidFill>
                <a:latin typeface="Poppins"/>
                <a:ea typeface="Poppins"/>
                <a:cs typeface="Poppins"/>
                <a:sym typeface="Poppins"/>
              </a:rPr>
              <a:t>our face.</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Close your eyes and m</a:t>
            </a:r>
            <a:r>
              <a:rPr lang="en-US" sz="2000">
                <a:solidFill>
                  <a:srgbClr val="FFFFFF"/>
                </a:solidFill>
                <a:latin typeface="Poppins"/>
                <a:ea typeface="Poppins"/>
                <a:cs typeface="Poppins"/>
                <a:sym typeface="Poppins"/>
              </a:rPr>
              <a:t>ist evenly </a:t>
            </a:r>
            <a:r>
              <a:rPr lang="en-US" sz="2000">
                <a:solidFill>
                  <a:srgbClr val="FFFFFF"/>
                </a:solidFill>
                <a:latin typeface="Poppins"/>
                <a:ea typeface="Poppins"/>
                <a:cs typeface="Poppins"/>
                <a:sym typeface="Poppins"/>
              </a:rPr>
              <a:t>over your skin.</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A</a:t>
            </a:r>
            <a:r>
              <a:rPr lang="en-US" sz="2000">
                <a:solidFill>
                  <a:srgbClr val="FFFFFF"/>
                </a:solidFill>
                <a:latin typeface="Poppins"/>
                <a:ea typeface="Poppins"/>
                <a:cs typeface="Poppins"/>
                <a:sym typeface="Poppins"/>
              </a:rPr>
              <a:t>llow the mist to absorb naturally.</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Follow with your serum and moisturizer.</a:t>
            </a:r>
          </a:p>
          <a:p>
            <a:pPr algn="l" marL="431801" indent="-215900" lvl="1">
              <a:lnSpc>
                <a:spcPts val="2800"/>
              </a:lnSpc>
              <a:buAutoNum type="arabicPeriod" startAt="1"/>
            </a:pPr>
            <a:r>
              <a:rPr lang="en-US" sz="2000">
                <a:solidFill>
                  <a:srgbClr val="FFFFFF"/>
                </a:solidFill>
                <a:latin typeface="Poppins"/>
                <a:ea typeface="Poppins"/>
                <a:cs typeface="Poppins"/>
                <a:sym typeface="Poppins"/>
              </a:rPr>
              <a:t>Appl</a:t>
            </a:r>
            <a:r>
              <a:rPr lang="en-US" sz="2000">
                <a:solidFill>
                  <a:srgbClr val="FFFFFF"/>
                </a:solidFill>
                <a:latin typeface="Poppins"/>
                <a:ea typeface="Poppins"/>
                <a:cs typeface="Poppins"/>
                <a:sym typeface="Poppins"/>
              </a:rPr>
              <a:t>y sun</a:t>
            </a:r>
            <a:r>
              <a:rPr lang="en-US" sz="2000">
                <a:solidFill>
                  <a:srgbClr val="FFFFFF"/>
                </a:solidFill>
                <a:latin typeface="Poppins"/>
                <a:ea typeface="Poppins"/>
                <a:cs typeface="Poppins"/>
                <a:sym typeface="Poppins"/>
              </a:rPr>
              <a:t>screen during the daytime.</a:t>
            </a:r>
          </a:p>
          <a:p>
            <a:pPr algn="l">
              <a:lnSpc>
                <a:spcPts val="2800"/>
              </a:lnSpc>
            </a:pPr>
            <a:r>
              <a:rPr lang="en-US" sz="2000">
                <a:solidFill>
                  <a:srgbClr val="FFFFFF"/>
                </a:solidFill>
                <a:latin typeface="Poppins"/>
                <a:ea typeface="Poppins"/>
                <a:cs typeface="Poppins"/>
                <a:sym typeface="Poppins"/>
              </a:rPr>
              <a:t>You can also use Moondew Mogra throughout the day whenever y</a:t>
            </a:r>
            <a:r>
              <a:rPr lang="en-US" sz="2000">
                <a:solidFill>
                  <a:srgbClr val="FFFFFF"/>
                </a:solidFill>
                <a:latin typeface="Poppins"/>
                <a:ea typeface="Poppins"/>
                <a:cs typeface="Poppins"/>
                <a:sym typeface="Poppins"/>
              </a:rPr>
              <a:t>our </a:t>
            </a:r>
            <a:r>
              <a:rPr lang="en-US" sz="2000">
                <a:solidFill>
                  <a:srgbClr val="FFFFFF"/>
                </a:solidFill>
                <a:latin typeface="Poppins"/>
                <a:ea typeface="Poppins"/>
                <a:cs typeface="Poppins"/>
                <a:sym typeface="Poppins"/>
              </a:rPr>
              <a:t>skin needs a refreshing boost</a:t>
            </a:r>
            <a:r>
              <a:rPr lang="en-US" sz="2000">
                <a:solidFill>
                  <a:srgbClr val="FFFFFF"/>
                </a:solidFill>
                <a:latin typeface="Poppins"/>
                <a:ea typeface="Poppins"/>
                <a:cs typeface="Poppins"/>
                <a:sym typeface="Poppins"/>
              </a:rPr>
              <a:t>.</a:t>
            </a:r>
          </a:p>
          <a:p>
            <a:pPr algn="l">
              <a:lnSpc>
                <a:spcPts val="2800"/>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531530">
            <a:off x="4578367" y="-2140684"/>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true" rot="-3182588">
            <a:off x="10700364" y="-1416857"/>
            <a:ext cx="3784805" cy="5863783"/>
          </a:xfrm>
          <a:custGeom>
            <a:avLst/>
            <a:gdLst/>
            <a:ahLst/>
            <a:cxnLst/>
            <a:rect r="r" b="b" t="t" l="l"/>
            <a:pathLst>
              <a:path h="5863783" w="3784805">
                <a:moveTo>
                  <a:pt x="3784806" y="5863783"/>
                </a:moveTo>
                <a:lnTo>
                  <a:pt x="0" y="5863783"/>
                </a:lnTo>
                <a:lnTo>
                  <a:pt x="0" y="0"/>
                </a:lnTo>
                <a:lnTo>
                  <a:pt x="3784806" y="0"/>
                </a:lnTo>
                <a:lnTo>
                  <a:pt x="3784806" y="5863783"/>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4" id="4"/>
          <p:cNvGrpSpPr/>
          <p:nvPr/>
        </p:nvGrpSpPr>
        <p:grpSpPr>
          <a:xfrm rot="0">
            <a:off x="1028700" y="1183998"/>
            <a:ext cx="10582536" cy="8286790"/>
            <a:chOff x="0" y="0"/>
            <a:chExt cx="2787170" cy="2182529"/>
          </a:xfrm>
        </p:grpSpPr>
        <p:sp>
          <p:nvSpPr>
            <p:cNvPr name="Freeform 5" id="5"/>
            <p:cNvSpPr/>
            <p:nvPr/>
          </p:nvSpPr>
          <p:spPr>
            <a:xfrm flipH="false" flipV="false" rot="0">
              <a:off x="0" y="0"/>
              <a:ext cx="2787170" cy="2182529"/>
            </a:xfrm>
            <a:custGeom>
              <a:avLst/>
              <a:gdLst/>
              <a:ahLst/>
              <a:cxnLst/>
              <a:rect r="r" b="b" t="t" l="l"/>
              <a:pathLst>
                <a:path h="2182529" w="2787170">
                  <a:moveTo>
                    <a:pt x="50479" y="0"/>
                  </a:moveTo>
                  <a:lnTo>
                    <a:pt x="2736691" y="0"/>
                  </a:lnTo>
                  <a:cubicBezTo>
                    <a:pt x="2764570" y="0"/>
                    <a:pt x="2787170" y="22600"/>
                    <a:pt x="2787170" y="50479"/>
                  </a:cubicBezTo>
                  <a:lnTo>
                    <a:pt x="2787170" y="2132050"/>
                  </a:lnTo>
                  <a:cubicBezTo>
                    <a:pt x="2787170" y="2159929"/>
                    <a:pt x="2764570" y="2182529"/>
                    <a:pt x="2736691" y="2182529"/>
                  </a:cubicBezTo>
                  <a:lnTo>
                    <a:pt x="50479" y="2182529"/>
                  </a:lnTo>
                  <a:cubicBezTo>
                    <a:pt x="37091" y="2182529"/>
                    <a:pt x="24251" y="2177211"/>
                    <a:pt x="14785" y="2167744"/>
                  </a:cubicBezTo>
                  <a:cubicBezTo>
                    <a:pt x="5318" y="2158278"/>
                    <a:pt x="0" y="2145438"/>
                    <a:pt x="0" y="2132050"/>
                  </a:cubicBezTo>
                  <a:lnTo>
                    <a:pt x="0" y="50479"/>
                  </a:lnTo>
                  <a:cubicBezTo>
                    <a:pt x="0" y="22600"/>
                    <a:pt x="22600" y="0"/>
                    <a:pt x="50479" y="0"/>
                  </a:cubicBezTo>
                  <a:close/>
                </a:path>
              </a:pathLst>
            </a:custGeom>
            <a:solidFill>
              <a:srgbClr val="3A2209"/>
            </a:solidFill>
          </p:spPr>
        </p:sp>
        <p:sp>
          <p:nvSpPr>
            <p:cNvPr name="TextBox 6" id="6"/>
            <p:cNvSpPr txBox="true"/>
            <p:nvPr/>
          </p:nvSpPr>
          <p:spPr>
            <a:xfrm>
              <a:off x="0" y="-66675"/>
              <a:ext cx="2787170" cy="2249204"/>
            </a:xfrm>
            <a:prstGeom prst="rect">
              <a:avLst/>
            </a:prstGeom>
          </p:spPr>
          <p:txBody>
            <a:bodyPr anchor="ctr" rtlCol="false" tIns="50800" lIns="50800" bIns="50800" rIns="50800"/>
            <a:lstStyle/>
            <a:p>
              <a:pPr algn="ctr">
                <a:lnSpc>
                  <a:spcPts val="2800"/>
                </a:lnSpc>
              </a:pPr>
            </a:p>
          </p:txBody>
        </p:sp>
      </p:grpSp>
      <p:sp>
        <p:nvSpPr>
          <p:cNvPr name="Freeform 7" id="7"/>
          <p:cNvSpPr/>
          <p:nvPr/>
        </p:nvSpPr>
        <p:spPr>
          <a:xfrm flipH="true" flipV="false" rot="10645419">
            <a:off x="12181716" y="4562842"/>
            <a:ext cx="6769477" cy="7311436"/>
          </a:xfrm>
          <a:custGeom>
            <a:avLst/>
            <a:gdLst/>
            <a:ahLst/>
            <a:cxnLst/>
            <a:rect r="r" b="b" t="t" l="l"/>
            <a:pathLst>
              <a:path h="7311436" w="6769477">
                <a:moveTo>
                  <a:pt x="6769477" y="0"/>
                </a:moveTo>
                <a:lnTo>
                  <a:pt x="0" y="0"/>
                </a:lnTo>
                <a:lnTo>
                  <a:pt x="0" y="7311435"/>
                </a:lnTo>
                <a:lnTo>
                  <a:pt x="6769477" y="7311435"/>
                </a:lnTo>
                <a:lnTo>
                  <a:pt x="6769477" y="0"/>
                </a:lnTo>
                <a:close/>
              </a:path>
            </a:pathLst>
          </a:custGeom>
          <a:blipFill>
            <a:blip r:embed="rId2">
              <a:alphaModFix amt="88000"/>
            </a:blip>
            <a:stretch>
              <a:fillRect l="-10096" t="0" r="-4683" b="0"/>
            </a:stretch>
          </a:blipFill>
          <a:ln cap="sq">
            <a:noFill/>
            <a:prstDash val="solid"/>
            <a:miter/>
          </a:ln>
        </p:spPr>
      </p:sp>
      <p:grpSp>
        <p:nvGrpSpPr>
          <p:cNvPr name="Group 8" id="8"/>
          <p:cNvGrpSpPr/>
          <p:nvPr/>
        </p:nvGrpSpPr>
        <p:grpSpPr>
          <a:xfrm rot="0">
            <a:off x="10820400" y="1698927"/>
            <a:ext cx="6655096" cy="7256931"/>
            <a:chOff x="0" y="0"/>
            <a:chExt cx="901327" cy="982836"/>
          </a:xfrm>
        </p:grpSpPr>
        <p:sp>
          <p:nvSpPr>
            <p:cNvPr name="Freeform 9" id="9"/>
            <p:cNvSpPr/>
            <p:nvPr/>
          </p:nvSpPr>
          <p:spPr>
            <a:xfrm flipH="false" flipV="false" rot="0">
              <a:off x="0" y="0"/>
              <a:ext cx="901327" cy="982836"/>
            </a:xfrm>
            <a:custGeom>
              <a:avLst/>
              <a:gdLst/>
              <a:ahLst/>
              <a:cxnLst/>
              <a:rect r="r" b="b" t="t" l="l"/>
              <a:pathLst>
                <a:path h="982836" w="901327">
                  <a:moveTo>
                    <a:pt x="46532" y="0"/>
                  </a:moveTo>
                  <a:lnTo>
                    <a:pt x="854795" y="0"/>
                  </a:lnTo>
                  <a:cubicBezTo>
                    <a:pt x="880494" y="0"/>
                    <a:pt x="901327" y="20833"/>
                    <a:pt x="901327" y="46532"/>
                  </a:cubicBezTo>
                  <a:lnTo>
                    <a:pt x="901327" y="936304"/>
                  </a:lnTo>
                  <a:cubicBezTo>
                    <a:pt x="901327" y="962003"/>
                    <a:pt x="880494" y="982836"/>
                    <a:pt x="854795" y="982836"/>
                  </a:cubicBezTo>
                  <a:lnTo>
                    <a:pt x="46532" y="982836"/>
                  </a:lnTo>
                  <a:cubicBezTo>
                    <a:pt x="20833" y="982836"/>
                    <a:pt x="0" y="962003"/>
                    <a:pt x="0" y="936304"/>
                  </a:cubicBezTo>
                  <a:lnTo>
                    <a:pt x="0" y="46532"/>
                  </a:lnTo>
                  <a:cubicBezTo>
                    <a:pt x="0" y="20833"/>
                    <a:pt x="20833" y="0"/>
                    <a:pt x="46532" y="0"/>
                  </a:cubicBezTo>
                  <a:close/>
                </a:path>
              </a:pathLst>
            </a:custGeom>
            <a:blipFill>
              <a:blip r:embed="rId5"/>
              <a:stretch>
                <a:fillRect l="-4521" t="0" r="-4521" b="0"/>
              </a:stretch>
            </a:blipFill>
            <a:ln w="38100" cap="rnd">
              <a:solidFill>
                <a:srgbClr val="D6BCA1"/>
              </a:solidFill>
              <a:prstDash val="solid"/>
              <a:round/>
            </a:ln>
          </p:spPr>
        </p:sp>
      </p:grpSp>
      <p:sp>
        <p:nvSpPr>
          <p:cNvPr name="Freeform 10" id="10"/>
          <p:cNvSpPr/>
          <p:nvPr/>
        </p:nvSpPr>
        <p:spPr>
          <a:xfrm flipH="false" flipV="false" rot="0">
            <a:off x="2293441" y="6610874"/>
            <a:ext cx="331132" cy="331132"/>
          </a:xfrm>
          <a:custGeom>
            <a:avLst/>
            <a:gdLst/>
            <a:ahLst/>
            <a:cxnLst/>
            <a:rect r="r" b="b" t="t" l="l"/>
            <a:pathLst>
              <a:path h="331132" w="331132">
                <a:moveTo>
                  <a:pt x="0" y="0"/>
                </a:moveTo>
                <a:lnTo>
                  <a:pt x="331132" y="0"/>
                </a:lnTo>
                <a:lnTo>
                  <a:pt x="331132" y="331133"/>
                </a:lnTo>
                <a:lnTo>
                  <a:pt x="0" y="3311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523518" y="4455049"/>
            <a:ext cx="8179430" cy="4597400"/>
          </a:xfrm>
          <a:prstGeom prst="rect">
            <a:avLst/>
          </a:prstGeom>
        </p:spPr>
        <p:txBody>
          <a:bodyPr anchor="t" rtlCol="false" tIns="0" lIns="0" bIns="0" rIns="0">
            <a:spAutoFit/>
          </a:bodyPr>
          <a:lstStyle/>
          <a:p>
            <a:pPr algn="l">
              <a:lnSpc>
                <a:spcPts val="2800"/>
              </a:lnSpc>
            </a:pPr>
            <a:r>
              <a:rPr lang="en-US" sz="2000" b="true">
                <a:solidFill>
                  <a:srgbClr val="FFFFFF"/>
                </a:solidFill>
                <a:latin typeface="Poppins Semi-Bold"/>
                <a:ea typeface="Poppins Semi-Bold"/>
                <a:cs typeface="Poppins Semi-Bold"/>
                <a:sym typeface="Poppins Semi-Bold"/>
              </a:rPr>
              <a:t>Moondew Mogra is suitable for anyone who enjoys lightweight, refreshing skincare.</a:t>
            </a:r>
          </a:p>
          <a:p>
            <a:pPr algn="l">
              <a:lnSpc>
                <a:spcPts val="2800"/>
              </a:lnSpc>
            </a:pPr>
            <a:r>
              <a:rPr lang="en-US" sz="2000" b="true">
                <a:solidFill>
                  <a:srgbClr val="FFFFFF"/>
                </a:solidFill>
                <a:latin typeface="Poppins Semi-Bold"/>
                <a:ea typeface="Poppins Semi-Bold"/>
                <a:cs typeface="Poppins Semi-Bold"/>
                <a:sym typeface="Poppins Semi-Bold"/>
              </a:rPr>
              <a:t>It c</a:t>
            </a:r>
            <a:r>
              <a:rPr lang="en-US" sz="2000" b="true">
                <a:solidFill>
                  <a:srgbClr val="FFFFFF"/>
                </a:solidFill>
                <a:latin typeface="Poppins Semi-Bold"/>
                <a:ea typeface="Poppins Semi-Bold"/>
                <a:cs typeface="Poppins Semi-Bold"/>
                <a:sym typeface="Poppins Semi-Bold"/>
              </a:rPr>
              <a:t>an be a useful addition to routines focused on:</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Daily hydration</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Dull or tired-</a:t>
            </a:r>
            <a:r>
              <a:rPr lang="en-US" b="true" sz="2000">
                <a:solidFill>
                  <a:srgbClr val="FFFFFF"/>
                </a:solidFill>
                <a:latin typeface="Poppins Semi-Bold"/>
                <a:ea typeface="Poppins Semi-Bold"/>
                <a:cs typeface="Poppins Semi-Bold"/>
                <a:sym typeface="Poppins Semi-Bold"/>
              </a:rPr>
              <a:t>lo</a:t>
            </a:r>
            <a:r>
              <a:rPr lang="en-US" b="true" sz="2000">
                <a:solidFill>
                  <a:srgbClr val="FFFFFF"/>
                </a:solidFill>
                <a:latin typeface="Poppins Semi-Bold"/>
                <a:ea typeface="Poppins Semi-Bold"/>
                <a:cs typeface="Poppins Semi-Bold"/>
                <a:sym typeface="Poppins Semi-Bold"/>
              </a:rPr>
              <a:t>oking</a:t>
            </a:r>
            <a:r>
              <a:rPr lang="en-US" b="true" sz="2000">
                <a:solidFill>
                  <a:srgbClr val="FFFFFF"/>
                </a:solidFill>
                <a:latin typeface="Poppins Semi-Bold"/>
                <a:ea typeface="Poppins Semi-Bold"/>
                <a:cs typeface="Poppins Semi-Bold"/>
                <a:sym typeface="Poppins Semi-Bold"/>
              </a:rPr>
              <a:t> skin</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A soft,</a:t>
            </a:r>
            <a:r>
              <a:rPr lang="en-US" b="true" sz="2000">
                <a:solidFill>
                  <a:srgbClr val="FFFFFF"/>
                </a:solidFill>
                <a:latin typeface="Poppins Semi-Bold"/>
                <a:ea typeface="Poppins Semi-Bold"/>
                <a:cs typeface="Poppins Semi-Bold"/>
                <a:sym typeface="Poppins Semi-Bold"/>
              </a:rPr>
              <a:t> dewy appearance</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Floral-inspired skincare</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Minimal</a:t>
            </a:r>
            <a:r>
              <a:rPr lang="en-US" b="true" sz="2000">
                <a:solidFill>
                  <a:srgbClr val="FFFFFF"/>
                </a:solidFill>
                <a:latin typeface="Poppins Semi-Bold"/>
                <a:ea typeface="Poppins Semi-Bold"/>
                <a:cs typeface="Poppins Semi-Bold"/>
                <a:sym typeface="Poppins Semi-Bold"/>
              </a:rPr>
              <a:t>ist</a:t>
            </a:r>
            <a:r>
              <a:rPr lang="en-US" b="true" sz="2000">
                <a:solidFill>
                  <a:srgbClr val="FFFFFF"/>
                </a:solidFill>
                <a:latin typeface="Poppins Semi-Bold"/>
                <a:ea typeface="Poppins Semi-Bold"/>
                <a:cs typeface="Poppins Semi-Bold"/>
                <a:sym typeface="Poppins Semi-Bold"/>
              </a:rPr>
              <a:t> </a:t>
            </a:r>
            <a:r>
              <a:rPr lang="en-US" b="true" sz="2000">
                <a:solidFill>
                  <a:srgbClr val="FFFFFF"/>
                </a:solidFill>
                <a:latin typeface="Poppins Semi-Bold"/>
                <a:ea typeface="Poppins Semi-Bold"/>
                <a:cs typeface="Poppins Semi-Bold"/>
                <a:sym typeface="Poppins Semi-Bold"/>
              </a:rPr>
              <a:t>skincare routines</a:t>
            </a:r>
          </a:p>
          <a:p>
            <a:pPr algn="l" marL="431801" indent="-215900" lvl="1">
              <a:lnSpc>
                <a:spcPts val="2800"/>
              </a:lnSpc>
              <a:buFont typeface="Arial"/>
              <a:buChar char="•"/>
            </a:pPr>
            <a:r>
              <a:rPr lang="en-US" b="true" sz="2000">
                <a:solidFill>
                  <a:srgbClr val="FFFFFF"/>
                </a:solidFill>
                <a:latin typeface="Poppins Semi-Bold"/>
                <a:ea typeface="Poppins Semi-Bold"/>
                <a:cs typeface="Poppins Semi-Bold"/>
                <a:sym typeface="Poppins Semi-Bold"/>
              </a:rPr>
              <a:t>Co</a:t>
            </a:r>
            <a:r>
              <a:rPr lang="en-US" b="true" sz="2000">
                <a:solidFill>
                  <a:srgbClr val="FFFFFF"/>
                </a:solidFill>
                <a:latin typeface="Poppins Semi-Bold"/>
                <a:ea typeface="Poppins Semi-Bold"/>
                <a:cs typeface="Poppins Semi-Bold"/>
                <a:sym typeface="Poppins Semi-Bold"/>
              </a:rPr>
              <a:t>nvenient </a:t>
            </a:r>
            <a:r>
              <a:rPr lang="en-US" b="true" sz="2000">
                <a:solidFill>
                  <a:srgbClr val="FFFFFF"/>
                </a:solidFill>
                <a:latin typeface="Poppins Semi-Bold"/>
                <a:ea typeface="Poppins Semi-Bold"/>
                <a:cs typeface="Poppins Semi-Bold"/>
                <a:sym typeface="Poppins Semi-Bold"/>
              </a:rPr>
              <a:t>on-the-go refreshment</a:t>
            </a:r>
          </a:p>
          <a:p>
            <a:pPr algn="l">
              <a:lnSpc>
                <a:spcPts val="2800"/>
              </a:lnSpc>
            </a:pPr>
            <a:r>
              <a:rPr lang="en-US" b="true" sz="2000">
                <a:solidFill>
                  <a:srgbClr val="FFFFFF"/>
                </a:solidFill>
                <a:latin typeface="Poppins Semi-Bold"/>
                <a:ea typeface="Poppins Semi-Bold"/>
                <a:cs typeface="Poppins Semi-Bold"/>
                <a:sym typeface="Poppins Semi-Bold"/>
              </a:rPr>
              <a:t>If you have particularly sensitive or reactive skin, patch testing a new product before regular use is always a sensible precaution.</a:t>
            </a:r>
          </a:p>
          <a:p>
            <a:pPr algn="l">
              <a:lnSpc>
                <a:spcPts val="2800"/>
              </a:lnSpc>
            </a:pPr>
          </a:p>
        </p:txBody>
      </p:sp>
      <p:sp>
        <p:nvSpPr>
          <p:cNvPr name="TextBox 12" id="12"/>
          <p:cNvSpPr txBox="true"/>
          <p:nvPr/>
        </p:nvSpPr>
        <p:spPr>
          <a:xfrm rot="0">
            <a:off x="1523518" y="2346757"/>
            <a:ext cx="7588670" cy="1549401"/>
          </a:xfrm>
          <a:prstGeom prst="rect">
            <a:avLst/>
          </a:prstGeom>
        </p:spPr>
        <p:txBody>
          <a:bodyPr anchor="t" rtlCol="false" tIns="0" lIns="0" bIns="0" rIns="0">
            <a:spAutoFit/>
          </a:bodyPr>
          <a:lstStyle/>
          <a:p>
            <a:pPr algn="l">
              <a:lnSpc>
                <a:spcPts val="5500"/>
              </a:lnSpc>
            </a:pPr>
            <a:r>
              <a:rPr lang="en-US" sz="5000" b="true">
                <a:solidFill>
                  <a:srgbClr val="FFFFFF"/>
                </a:solidFill>
                <a:latin typeface="Agrandir Bold"/>
                <a:ea typeface="Agrandir Bold"/>
                <a:cs typeface="Agrandir Bold"/>
                <a:sym typeface="Agrandir Bold"/>
              </a:rPr>
              <a:t>Wh</a:t>
            </a:r>
            <a:r>
              <a:rPr lang="en-US" sz="5000" b="true">
                <a:solidFill>
                  <a:srgbClr val="FFFFFF"/>
                </a:solidFill>
                <a:latin typeface="Agrandir Bold"/>
                <a:ea typeface="Agrandir Bold"/>
                <a:cs typeface="Agrandir Bold"/>
                <a:sym typeface="Agrandir Bold"/>
              </a:rPr>
              <a:t>o Can Use Moondew Mogra?</a:t>
            </a:r>
          </a:p>
        </p:txBody>
      </p:sp>
      <p:sp>
        <p:nvSpPr>
          <p:cNvPr name="Freeform 13" id="13"/>
          <p:cNvSpPr/>
          <p:nvPr/>
        </p:nvSpPr>
        <p:spPr>
          <a:xfrm flipH="false" flipV="false" rot="0">
            <a:off x="17680256" y="10287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989266" y="51435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2592767" y="0"/>
            <a:ext cx="4738110" cy="1273367"/>
          </a:xfrm>
          <a:custGeom>
            <a:avLst/>
            <a:gdLst/>
            <a:ahLst/>
            <a:cxnLst/>
            <a:rect r="r" b="b" t="t" l="l"/>
            <a:pathLst>
              <a:path h="1273367" w="4738110">
                <a:moveTo>
                  <a:pt x="0" y="0"/>
                </a:moveTo>
                <a:lnTo>
                  <a:pt x="4738109" y="0"/>
                </a:lnTo>
                <a:lnTo>
                  <a:pt x="4738109" y="1273367"/>
                </a:lnTo>
                <a:lnTo>
                  <a:pt x="0" y="1273367"/>
                </a:lnTo>
                <a:lnTo>
                  <a:pt x="0" y="0"/>
                </a:lnTo>
                <a:close/>
              </a:path>
            </a:pathLst>
          </a:custGeom>
          <a:blipFill>
            <a:blip r:embed="rId10"/>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1531530">
            <a:off x="4578367" y="-2140684"/>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true" rot="-3182588">
            <a:off x="10700364" y="-1416857"/>
            <a:ext cx="3784805" cy="5863783"/>
          </a:xfrm>
          <a:custGeom>
            <a:avLst/>
            <a:gdLst/>
            <a:ahLst/>
            <a:cxnLst/>
            <a:rect r="r" b="b" t="t" l="l"/>
            <a:pathLst>
              <a:path h="5863783" w="3784805">
                <a:moveTo>
                  <a:pt x="3784806" y="5863783"/>
                </a:moveTo>
                <a:lnTo>
                  <a:pt x="0" y="5863783"/>
                </a:lnTo>
                <a:lnTo>
                  <a:pt x="0" y="0"/>
                </a:lnTo>
                <a:lnTo>
                  <a:pt x="3784806" y="0"/>
                </a:lnTo>
                <a:lnTo>
                  <a:pt x="3784806" y="5863783"/>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grpSp>
        <p:nvGrpSpPr>
          <p:cNvPr name="Group 4" id="4"/>
          <p:cNvGrpSpPr/>
          <p:nvPr/>
        </p:nvGrpSpPr>
        <p:grpSpPr>
          <a:xfrm rot="0">
            <a:off x="1028700" y="1183998"/>
            <a:ext cx="10582536" cy="8286790"/>
            <a:chOff x="0" y="0"/>
            <a:chExt cx="2787170" cy="2182529"/>
          </a:xfrm>
        </p:grpSpPr>
        <p:sp>
          <p:nvSpPr>
            <p:cNvPr name="Freeform 5" id="5"/>
            <p:cNvSpPr/>
            <p:nvPr/>
          </p:nvSpPr>
          <p:spPr>
            <a:xfrm flipH="false" flipV="false" rot="0">
              <a:off x="0" y="0"/>
              <a:ext cx="2787170" cy="2182529"/>
            </a:xfrm>
            <a:custGeom>
              <a:avLst/>
              <a:gdLst/>
              <a:ahLst/>
              <a:cxnLst/>
              <a:rect r="r" b="b" t="t" l="l"/>
              <a:pathLst>
                <a:path h="2182529" w="2787170">
                  <a:moveTo>
                    <a:pt x="50479" y="0"/>
                  </a:moveTo>
                  <a:lnTo>
                    <a:pt x="2736691" y="0"/>
                  </a:lnTo>
                  <a:cubicBezTo>
                    <a:pt x="2764570" y="0"/>
                    <a:pt x="2787170" y="22600"/>
                    <a:pt x="2787170" y="50479"/>
                  </a:cubicBezTo>
                  <a:lnTo>
                    <a:pt x="2787170" y="2132050"/>
                  </a:lnTo>
                  <a:cubicBezTo>
                    <a:pt x="2787170" y="2159929"/>
                    <a:pt x="2764570" y="2182529"/>
                    <a:pt x="2736691" y="2182529"/>
                  </a:cubicBezTo>
                  <a:lnTo>
                    <a:pt x="50479" y="2182529"/>
                  </a:lnTo>
                  <a:cubicBezTo>
                    <a:pt x="37091" y="2182529"/>
                    <a:pt x="24251" y="2177211"/>
                    <a:pt x="14785" y="2167744"/>
                  </a:cubicBezTo>
                  <a:cubicBezTo>
                    <a:pt x="5318" y="2158278"/>
                    <a:pt x="0" y="2145438"/>
                    <a:pt x="0" y="2132050"/>
                  </a:cubicBezTo>
                  <a:lnTo>
                    <a:pt x="0" y="50479"/>
                  </a:lnTo>
                  <a:cubicBezTo>
                    <a:pt x="0" y="22600"/>
                    <a:pt x="22600" y="0"/>
                    <a:pt x="50479" y="0"/>
                  </a:cubicBezTo>
                  <a:close/>
                </a:path>
              </a:pathLst>
            </a:custGeom>
            <a:solidFill>
              <a:srgbClr val="3A2209"/>
            </a:solidFill>
          </p:spPr>
        </p:sp>
        <p:sp>
          <p:nvSpPr>
            <p:cNvPr name="TextBox 6" id="6"/>
            <p:cNvSpPr txBox="true"/>
            <p:nvPr/>
          </p:nvSpPr>
          <p:spPr>
            <a:xfrm>
              <a:off x="0" y="-66675"/>
              <a:ext cx="2787170" cy="2249204"/>
            </a:xfrm>
            <a:prstGeom prst="rect">
              <a:avLst/>
            </a:prstGeom>
          </p:spPr>
          <p:txBody>
            <a:bodyPr anchor="ctr" rtlCol="false" tIns="50800" lIns="50800" bIns="50800" rIns="50800"/>
            <a:lstStyle/>
            <a:p>
              <a:pPr algn="ctr">
                <a:lnSpc>
                  <a:spcPts val="2800"/>
                </a:lnSpc>
              </a:pPr>
            </a:p>
          </p:txBody>
        </p:sp>
      </p:grpSp>
      <p:sp>
        <p:nvSpPr>
          <p:cNvPr name="Freeform 7" id="7"/>
          <p:cNvSpPr/>
          <p:nvPr/>
        </p:nvSpPr>
        <p:spPr>
          <a:xfrm flipH="true" flipV="false" rot="10645419">
            <a:off x="12181716" y="4562842"/>
            <a:ext cx="6769477" cy="7311436"/>
          </a:xfrm>
          <a:custGeom>
            <a:avLst/>
            <a:gdLst/>
            <a:ahLst/>
            <a:cxnLst/>
            <a:rect r="r" b="b" t="t" l="l"/>
            <a:pathLst>
              <a:path h="7311436" w="6769477">
                <a:moveTo>
                  <a:pt x="6769477" y="0"/>
                </a:moveTo>
                <a:lnTo>
                  <a:pt x="0" y="0"/>
                </a:lnTo>
                <a:lnTo>
                  <a:pt x="0" y="7311435"/>
                </a:lnTo>
                <a:lnTo>
                  <a:pt x="6769477" y="7311435"/>
                </a:lnTo>
                <a:lnTo>
                  <a:pt x="6769477" y="0"/>
                </a:lnTo>
                <a:close/>
              </a:path>
            </a:pathLst>
          </a:custGeom>
          <a:blipFill>
            <a:blip r:embed="rId2">
              <a:alphaModFix amt="88000"/>
            </a:blip>
            <a:stretch>
              <a:fillRect l="-10096" t="0" r="-4683" b="0"/>
            </a:stretch>
          </a:blipFill>
          <a:ln cap="sq">
            <a:noFill/>
            <a:prstDash val="solid"/>
            <a:miter/>
          </a:ln>
        </p:spPr>
      </p:sp>
      <p:grpSp>
        <p:nvGrpSpPr>
          <p:cNvPr name="Group 8" id="8"/>
          <p:cNvGrpSpPr/>
          <p:nvPr/>
        </p:nvGrpSpPr>
        <p:grpSpPr>
          <a:xfrm rot="0">
            <a:off x="9418249" y="1515034"/>
            <a:ext cx="6655096" cy="7256931"/>
            <a:chOff x="0" y="0"/>
            <a:chExt cx="901327" cy="982836"/>
          </a:xfrm>
        </p:grpSpPr>
        <p:sp>
          <p:nvSpPr>
            <p:cNvPr name="Freeform 9" id="9"/>
            <p:cNvSpPr/>
            <p:nvPr/>
          </p:nvSpPr>
          <p:spPr>
            <a:xfrm flipH="false" flipV="false" rot="0">
              <a:off x="0" y="0"/>
              <a:ext cx="901327" cy="982836"/>
            </a:xfrm>
            <a:custGeom>
              <a:avLst/>
              <a:gdLst/>
              <a:ahLst/>
              <a:cxnLst/>
              <a:rect r="r" b="b" t="t" l="l"/>
              <a:pathLst>
                <a:path h="982836" w="901327">
                  <a:moveTo>
                    <a:pt x="46532" y="0"/>
                  </a:moveTo>
                  <a:lnTo>
                    <a:pt x="854795" y="0"/>
                  </a:lnTo>
                  <a:cubicBezTo>
                    <a:pt x="880494" y="0"/>
                    <a:pt x="901327" y="20833"/>
                    <a:pt x="901327" y="46532"/>
                  </a:cubicBezTo>
                  <a:lnTo>
                    <a:pt x="901327" y="936304"/>
                  </a:lnTo>
                  <a:cubicBezTo>
                    <a:pt x="901327" y="962003"/>
                    <a:pt x="880494" y="982836"/>
                    <a:pt x="854795" y="982836"/>
                  </a:cubicBezTo>
                  <a:lnTo>
                    <a:pt x="46532" y="982836"/>
                  </a:lnTo>
                  <a:cubicBezTo>
                    <a:pt x="20833" y="982836"/>
                    <a:pt x="0" y="962003"/>
                    <a:pt x="0" y="936304"/>
                  </a:cubicBezTo>
                  <a:lnTo>
                    <a:pt x="0" y="46532"/>
                  </a:lnTo>
                  <a:cubicBezTo>
                    <a:pt x="0" y="20833"/>
                    <a:pt x="20833" y="0"/>
                    <a:pt x="46532" y="0"/>
                  </a:cubicBezTo>
                  <a:close/>
                </a:path>
              </a:pathLst>
            </a:custGeom>
            <a:blipFill>
              <a:blip r:embed="rId5"/>
              <a:stretch>
                <a:fillRect l="-4521" t="0" r="-4521" b="0"/>
              </a:stretch>
            </a:blipFill>
            <a:ln w="38100" cap="rnd">
              <a:solidFill>
                <a:srgbClr val="D6BCA1"/>
              </a:solidFill>
              <a:prstDash val="solid"/>
              <a:round/>
            </a:ln>
          </p:spPr>
        </p:sp>
      </p:grpSp>
      <p:sp>
        <p:nvSpPr>
          <p:cNvPr name="Freeform 10" id="10"/>
          <p:cNvSpPr/>
          <p:nvPr/>
        </p:nvSpPr>
        <p:spPr>
          <a:xfrm flipH="false" flipV="false" rot="0">
            <a:off x="2293441" y="6610874"/>
            <a:ext cx="331132" cy="331132"/>
          </a:xfrm>
          <a:custGeom>
            <a:avLst/>
            <a:gdLst/>
            <a:ahLst/>
            <a:cxnLst/>
            <a:rect r="r" b="b" t="t" l="l"/>
            <a:pathLst>
              <a:path h="331132" w="331132">
                <a:moveTo>
                  <a:pt x="0" y="0"/>
                </a:moveTo>
                <a:lnTo>
                  <a:pt x="331132" y="0"/>
                </a:lnTo>
                <a:lnTo>
                  <a:pt x="331132" y="331133"/>
                </a:lnTo>
                <a:lnTo>
                  <a:pt x="0" y="3311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360242" y="4186400"/>
            <a:ext cx="7751947" cy="2835275"/>
          </a:xfrm>
          <a:prstGeom prst="rect">
            <a:avLst/>
          </a:prstGeom>
        </p:spPr>
        <p:txBody>
          <a:bodyPr anchor="t" rtlCol="false" tIns="0" lIns="0" bIns="0" rIns="0">
            <a:spAutoFit/>
          </a:bodyPr>
          <a:lstStyle/>
          <a:p>
            <a:pPr algn="l">
              <a:lnSpc>
                <a:spcPts val="2800"/>
              </a:lnSpc>
            </a:pPr>
            <a:r>
              <a:rPr lang="en-US" sz="2000">
                <a:solidFill>
                  <a:srgbClr val="FFFFFF"/>
                </a:solidFill>
                <a:latin typeface="Poppins"/>
                <a:ea typeface="Poppins"/>
                <a:cs typeface="Poppins"/>
                <a:sym typeface="Poppins"/>
              </a:rPr>
              <a:t>Dusky India b</a:t>
            </a:r>
            <a:r>
              <a:rPr lang="en-US" sz="2000">
                <a:solidFill>
                  <a:srgbClr val="FFFFFF"/>
                </a:solidFill>
                <a:latin typeface="Poppins"/>
                <a:ea typeface="Poppins"/>
                <a:cs typeface="Poppins"/>
                <a:sym typeface="Poppins"/>
              </a:rPr>
              <a:t>elieves skincare should be simple, thoughtful, and inspired by nature. Moondew Mogra reflects this philosophy by combining the refreshing experience of a floral mist with the convenience of</a:t>
            </a:r>
            <a:r>
              <a:rPr lang="en-US" sz="2000">
                <a:solidFill>
                  <a:srgbClr val="FFFFFF"/>
                </a:solidFill>
                <a:latin typeface="Poppins"/>
                <a:ea typeface="Poppins"/>
                <a:cs typeface="Poppins"/>
                <a:sym typeface="Poppins"/>
              </a:rPr>
              <a:t> mo</a:t>
            </a:r>
            <a:r>
              <a:rPr lang="en-US" sz="2000">
                <a:solidFill>
                  <a:srgbClr val="FFFFFF"/>
                </a:solidFill>
                <a:latin typeface="Poppins"/>
                <a:ea typeface="Poppins"/>
                <a:cs typeface="Poppins"/>
                <a:sym typeface="Poppins"/>
              </a:rPr>
              <a:t>dern facial care.</a:t>
            </a:r>
          </a:p>
          <a:p>
            <a:pPr algn="l">
              <a:lnSpc>
                <a:spcPts val="2800"/>
              </a:lnSpc>
            </a:pPr>
            <a:r>
              <a:rPr lang="en-US" sz="2000">
                <a:solidFill>
                  <a:srgbClr val="FFFFFF"/>
                </a:solidFill>
                <a:latin typeface="Poppins"/>
                <a:ea typeface="Poppins"/>
                <a:cs typeface="Poppins"/>
                <a:sym typeface="Poppins"/>
              </a:rPr>
              <a:t>Rather than adding unnecessary complexity to your routine, this mist provides an easy way to make hydration and refreshment part of your everyday skincare ritual.</a:t>
            </a:r>
          </a:p>
          <a:p>
            <a:pPr algn="l">
              <a:lnSpc>
                <a:spcPts val="2800"/>
              </a:lnSpc>
            </a:pPr>
          </a:p>
        </p:txBody>
      </p:sp>
      <p:sp>
        <p:nvSpPr>
          <p:cNvPr name="TextBox 12" id="12"/>
          <p:cNvSpPr txBox="true"/>
          <p:nvPr/>
        </p:nvSpPr>
        <p:spPr>
          <a:xfrm rot="0">
            <a:off x="1423970" y="1898974"/>
            <a:ext cx="6539135" cy="2244726"/>
          </a:xfrm>
          <a:prstGeom prst="rect">
            <a:avLst/>
          </a:prstGeom>
        </p:spPr>
        <p:txBody>
          <a:bodyPr anchor="t" rtlCol="false" tIns="0" lIns="0" bIns="0" rIns="0">
            <a:spAutoFit/>
          </a:bodyPr>
          <a:lstStyle/>
          <a:p>
            <a:pPr algn="l">
              <a:lnSpc>
                <a:spcPts val="5500"/>
              </a:lnSpc>
            </a:pPr>
            <a:r>
              <a:rPr lang="en-US" sz="5000" b="true">
                <a:solidFill>
                  <a:srgbClr val="FFFFFF"/>
                </a:solidFill>
                <a:latin typeface="Agrandir Bold"/>
                <a:ea typeface="Agrandir Bold"/>
                <a:cs typeface="Agrandir Bold"/>
                <a:sym typeface="Agrandir Bold"/>
              </a:rPr>
              <a:t>Why Choose Moondew Mogra by Du</a:t>
            </a:r>
            <a:r>
              <a:rPr lang="en-US" sz="5000" b="true">
                <a:solidFill>
                  <a:srgbClr val="FFFFFF"/>
                </a:solidFill>
                <a:latin typeface="Agrandir Bold"/>
                <a:ea typeface="Agrandir Bold"/>
                <a:cs typeface="Agrandir Bold"/>
                <a:sym typeface="Agrandir Bold"/>
              </a:rPr>
              <a:t>sky India?</a:t>
            </a:r>
          </a:p>
        </p:txBody>
      </p:sp>
      <p:sp>
        <p:nvSpPr>
          <p:cNvPr name="Freeform 13" id="13"/>
          <p:cNvSpPr/>
          <p:nvPr/>
        </p:nvSpPr>
        <p:spPr>
          <a:xfrm flipH="false" flipV="false" rot="0">
            <a:off x="17680256" y="10287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989266" y="51435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2592767" y="0"/>
            <a:ext cx="4738110" cy="1273367"/>
          </a:xfrm>
          <a:custGeom>
            <a:avLst/>
            <a:gdLst/>
            <a:ahLst/>
            <a:cxnLst/>
            <a:rect r="r" b="b" t="t" l="l"/>
            <a:pathLst>
              <a:path h="1273367" w="4738110">
                <a:moveTo>
                  <a:pt x="0" y="0"/>
                </a:moveTo>
                <a:lnTo>
                  <a:pt x="4738109" y="0"/>
                </a:lnTo>
                <a:lnTo>
                  <a:pt x="4738109" y="1273367"/>
                </a:lnTo>
                <a:lnTo>
                  <a:pt x="0" y="1273367"/>
                </a:lnTo>
                <a:lnTo>
                  <a:pt x="0" y="0"/>
                </a:lnTo>
                <a:close/>
              </a:path>
            </a:pathLst>
          </a:custGeom>
          <a:blipFill>
            <a:blip r:embed="rId10"/>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5E3E1D">
                <a:alpha val="100000"/>
              </a:srgbClr>
            </a:gs>
            <a:gs pos="50000">
              <a:srgbClr val="9C7248">
                <a:alpha val="100000"/>
              </a:srgbClr>
            </a:gs>
            <a:gs pos="100000">
              <a:srgbClr val="5E3E1D">
                <a:alpha val="100000"/>
              </a:srgbClr>
            </a:gs>
          </a:gsLst>
          <a:path path="circle">
            <a:fillToRect l="0" r="100000" t="0" b="100000"/>
          </a:path>
          <a:tileRect r="0" l="-100000" b="0" t="-100000"/>
        </a:gradFill>
      </p:bgPr>
    </p:bg>
    <p:spTree>
      <p:nvGrpSpPr>
        <p:cNvPr id="1" name=""/>
        <p:cNvGrpSpPr/>
        <p:nvPr/>
      </p:nvGrpSpPr>
      <p:grpSpPr>
        <a:xfrm>
          <a:off x="0" y="0"/>
          <a:ext cx="0" cy="0"/>
          <a:chOff x="0" y="0"/>
          <a:chExt cx="0" cy="0"/>
        </a:xfrm>
      </p:grpSpPr>
      <p:sp>
        <p:nvSpPr>
          <p:cNvPr name="Freeform 2" id="2"/>
          <p:cNvSpPr/>
          <p:nvPr/>
        </p:nvSpPr>
        <p:spPr>
          <a:xfrm flipH="true" flipV="false" rot="663261">
            <a:off x="-3606772" y="3283278"/>
            <a:ext cx="6769477" cy="7311436"/>
          </a:xfrm>
          <a:custGeom>
            <a:avLst/>
            <a:gdLst/>
            <a:ahLst/>
            <a:cxnLst/>
            <a:rect r="r" b="b" t="t" l="l"/>
            <a:pathLst>
              <a:path h="7311436" w="6769477">
                <a:moveTo>
                  <a:pt x="6769477" y="0"/>
                </a:moveTo>
                <a:lnTo>
                  <a:pt x="0" y="0"/>
                </a:lnTo>
                <a:lnTo>
                  <a:pt x="0" y="7311436"/>
                </a:lnTo>
                <a:lnTo>
                  <a:pt x="6769477" y="7311436"/>
                </a:lnTo>
                <a:lnTo>
                  <a:pt x="6769477" y="0"/>
                </a:lnTo>
                <a:close/>
              </a:path>
            </a:pathLst>
          </a:custGeom>
          <a:blipFill>
            <a:blip r:embed="rId2">
              <a:alphaModFix amt="88000"/>
            </a:blip>
            <a:stretch>
              <a:fillRect l="-10096" t="0" r="-4683" b="0"/>
            </a:stretch>
          </a:blipFill>
          <a:ln cap="sq">
            <a:noFill/>
            <a:prstDash val="solid"/>
            <a:miter/>
          </a:ln>
        </p:spPr>
      </p:sp>
      <p:sp>
        <p:nvSpPr>
          <p:cNvPr name="Freeform 3" id="3"/>
          <p:cNvSpPr/>
          <p:nvPr/>
        </p:nvSpPr>
        <p:spPr>
          <a:xfrm flipH="true" flipV="false" rot="10645419">
            <a:off x="2874390" y="5831497"/>
            <a:ext cx="6769477" cy="7311436"/>
          </a:xfrm>
          <a:custGeom>
            <a:avLst/>
            <a:gdLst/>
            <a:ahLst/>
            <a:cxnLst/>
            <a:rect r="r" b="b" t="t" l="l"/>
            <a:pathLst>
              <a:path h="7311436" w="6769477">
                <a:moveTo>
                  <a:pt x="6769476" y="0"/>
                </a:moveTo>
                <a:lnTo>
                  <a:pt x="0" y="0"/>
                </a:lnTo>
                <a:lnTo>
                  <a:pt x="0" y="7311436"/>
                </a:lnTo>
                <a:lnTo>
                  <a:pt x="6769476" y="7311436"/>
                </a:lnTo>
                <a:lnTo>
                  <a:pt x="6769476" y="0"/>
                </a:lnTo>
                <a:close/>
              </a:path>
            </a:pathLst>
          </a:custGeom>
          <a:blipFill>
            <a:blip r:embed="rId2">
              <a:alphaModFix amt="88000"/>
            </a:blip>
            <a:stretch>
              <a:fillRect l="-10096" t="0" r="-4683" b="0"/>
            </a:stretch>
          </a:blipFill>
          <a:ln cap="sq">
            <a:noFill/>
            <a:prstDash val="solid"/>
            <a:miter/>
          </a:ln>
        </p:spPr>
      </p:sp>
      <p:sp>
        <p:nvSpPr>
          <p:cNvPr name="Freeform 4" id="4"/>
          <p:cNvSpPr/>
          <p:nvPr/>
        </p:nvSpPr>
        <p:spPr>
          <a:xfrm flipH="false" flipV="false" rot="0">
            <a:off x="-419457" y="7536929"/>
            <a:ext cx="4220308" cy="4114800"/>
          </a:xfrm>
          <a:custGeom>
            <a:avLst/>
            <a:gdLst/>
            <a:ahLst/>
            <a:cxnLst/>
            <a:rect r="r" b="b" t="t" l="l"/>
            <a:pathLst>
              <a:path h="4114800" w="4220308">
                <a:moveTo>
                  <a:pt x="0" y="0"/>
                </a:moveTo>
                <a:lnTo>
                  <a:pt x="4220308" y="0"/>
                </a:lnTo>
                <a:lnTo>
                  <a:pt x="422030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595068" y="1600448"/>
            <a:ext cx="6987981" cy="4524085"/>
            <a:chOff x="0" y="0"/>
            <a:chExt cx="946411" cy="612716"/>
          </a:xfrm>
        </p:grpSpPr>
        <p:sp>
          <p:nvSpPr>
            <p:cNvPr name="Freeform 6" id="6"/>
            <p:cNvSpPr/>
            <p:nvPr/>
          </p:nvSpPr>
          <p:spPr>
            <a:xfrm flipH="false" flipV="false" rot="0">
              <a:off x="0" y="0"/>
              <a:ext cx="946411" cy="612716"/>
            </a:xfrm>
            <a:custGeom>
              <a:avLst/>
              <a:gdLst/>
              <a:ahLst/>
              <a:cxnLst/>
              <a:rect r="r" b="b" t="t" l="l"/>
              <a:pathLst>
                <a:path h="612716" w="946411">
                  <a:moveTo>
                    <a:pt x="44316" y="0"/>
                  </a:moveTo>
                  <a:lnTo>
                    <a:pt x="902096" y="0"/>
                  </a:lnTo>
                  <a:cubicBezTo>
                    <a:pt x="913849" y="0"/>
                    <a:pt x="925121" y="4669"/>
                    <a:pt x="933431" y="12980"/>
                  </a:cubicBezTo>
                  <a:cubicBezTo>
                    <a:pt x="941742" y="21291"/>
                    <a:pt x="946411" y="32562"/>
                    <a:pt x="946411" y="44316"/>
                  </a:cubicBezTo>
                  <a:lnTo>
                    <a:pt x="946411" y="568400"/>
                  </a:lnTo>
                  <a:cubicBezTo>
                    <a:pt x="946411" y="580153"/>
                    <a:pt x="941742" y="591425"/>
                    <a:pt x="933431" y="599736"/>
                  </a:cubicBezTo>
                  <a:cubicBezTo>
                    <a:pt x="925121" y="608047"/>
                    <a:pt x="913849" y="612716"/>
                    <a:pt x="902096" y="612716"/>
                  </a:cubicBezTo>
                  <a:lnTo>
                    <a:pt x="44316" y="612716"/>
                  </a:lnTo>
                  <a:cubicBezTo>
                    <a:pt x="19841" y="612716"/>
                    <a:pt x="0" y="592875"/>
                    <a:pt x="0" y="568400"/>
                  </a:cubicBezTo>
                  <a:lnTo>
                    <a:pt x="0" y="44316"/>
                  </a:lnTo>
                  <a:cubicBezTo>
                    <a:pt x="0" y="19841"/>
                    <a:pt x="19841" y="0"/>
                    <a:pt x="44316" y="0"/>
                  </a:cubicBezTo>
                  <a:close/>
                </a:path>
              </a:pathLst>
            </a:custGeom>
            <a:blipFill>
              <a:blip r:embed="rId5"/>
              <a:stretch>
                <a:fillRect l="0" t="-27230" r="0" b="-27230"/>
              </a:stretch>
            </a:blipFill>
            <a:ln w="38100" cap="rnd">
              <a:solidFill>
                <a:srgbClr val="D6BCA1"/>
              </a:solidFill>
              <a:prstDash val="solid"/>
              <a:round/>
            </a:ln>
          </p:spPr>
        </p:sp>
      </p:grpSp>
      <p:grpSp>
        <p:nvGrpSpPr>
          <p:cNvPr name="Group 7" id="7"/>
          <p:cNvGrpSpPr/>
          <p:nvPr/>
        </p:nvGrpSpPr>
        <p:grpSpPr>
          <a:xfrm rot="0">
            <a:off x="9144000" y="-610939"/>
            <a:ext cx="10582536" cy="11679676"/>
            <a:chOff x="0" y="0"/>
            <a:chExt cx="2787170" cy="3076129"/>
          </a:xfrm>
        </p:grpSpPr>
        <p:sp>
          <p:nvSpPr>
            <p:cNvPr name="Freeform 8" id="8"/>
            <p:cNvSpPr/>
            <p:nvPr/>
          </p:nvSpPr>
          <p:spPr>
            <a:xfrm flipH="false" flipV="false" rot="0">
              <a:off x="0" y="0"/>
              <a:ext cx="2787170" cy="3076129"/>
            </a:xfrm>
            <a:custGeom>
              <a:avLst/>
              <a:gdLst/>
              <a:ahLst/>
              <a:cxnLst/>
              <a:rect r="r" b="b" t="t" l="l"/>
              <a:pathLst>
                <a:path h="3076129" w="2787170">
                  <a:moveTo>
                    <a:pt x="50479" y="0"/>
                  </a:moveTo>
                  <a:lnTo>
                    <a:pt x="2736691" y="0"/>
                  </a:lnTo>
                  <a:cubicBezTo>
                    <a:pt x="2764570" y="0"/>
                    <a:pt x="2787170" y="22600"/>
                    <a:pt x="2787170" y="50479"/>
                  </a:cubicBezTo>
                  <a:lnTo>
                    <a:pt x="2787170" y="3025650"/>
                  </a:lnTo>
                  <a:cubicBezTo>
                    <a:pt x="2787170" y="3053529"/>
                    <a:pt x="2764570" y="3076129"/>
                    <a:pt x="2736691" y="3076129"/>
                  </a:cubicBezTo>
                  <a:lnTo>
                    <a:pt x="50479" y="3076129"/>
                  </a:lnTo>
                  <a:cubicBezTo>
                    <a:pt x="22600" y="3076129"/>
                    <a:pt x="0" y="3053529"/>
                    <a:pt x="0" y="3025650"/>
                  </a:cubicBezTo>
                  <a:lnTo>
                    <a:pt x="0" y="50479"/>
                  </a:lnTo>
                  <a:cubicBezTo>
                    <a:pt x="0" y="22600"/>
                    <a:pt x="22600" y="0"/>
                    <a:pt x="50479" y="0"/>
                  </a:cubicBezTo>
                  <a:close/>
                </a:path>
              </a:pathLst>
            </a:custGeom>
            <a:solidFill>
              <a:srgbClr val="3A2209"/>
            </a:solidFill>
          </p:spPr>
        </p:sp>
        <p:sp>
          <p:nvSpPr>
            <p:cNvPr name="TextBox 9" id="9"/>
            <p:cNvSpPr txBox="true"/>
            <p:nvPr/>
          </p:nvSpPr>
          <p:spPr>
            <a:xfrm>
              <a:off x="0" y="-66675"/>
              <a:ext cx="2787170" cy="3142804"/>
            </a:xfrm>
            <a:prstGeom prst="rect">
              <a:avLst/>
            </a:prstGeom>
          </p:spPr>
          <p:txBody>
            <a:bodyPr anchor="ctr" rtlCol="false" tIns="50800" lIns="50800" bIns="50800" rIns="50800"/>
            <a:lstStyle/>
            <a:p>
              <a:pPr algn="ctr">
                <a:lnSpc>
                  <a:spcPts val="2800"/>
                </a:lnSpc>
              </a:pPr>
            </a:p>
          </p:txBody>
        </p:sp>
      </p:grpSp>
      <p:sp>
        <p:nvSpPr>
          <p:cNvPr name="TextBox 10" id="10"/>
          <p:cNvSpPr txBox="true"/>
          <p:nvPr/>
        </p:nvSpPr>
        <p:spPr>
          <a:xfrm rot="0">
            <a:off x="9995977" y="2589508"/>
            <a:ext cx="7118555" cy="876300"/>
          </a:xfrm>
          <a:prstGeom prst="rect">
            <a:avLst/>
          </a:prstGeom>
        </p:spPr>
        <p:txBody>
          <a:bodyPr anchor="t" rtlCol="false" tIns="0" lIns="0" bIns="0" rIns="0">
            <a:spAutoFit/>
          </a:bodyPr>
          <a:lstStyle/>
          <a:p>
            <a:pPr algn="just">
              <a:lnSpc>
                <a:spcPts val="5880"/>
              </a:lnSpc>
            </a:pPr>
            <a:r>
              <a:rPr lang="en-US" sz="4900" b="true">
                <a:solidFill>
                  <a:srgbClr val="B89A7C"/>
                </a:solidFill>
                <a:latin typeface="Agrandir Bold"/>
                <a:ea typeface="Agrandir Bold"/>
                <a:cs typeface="Agrandir Bold"/>
                <a:sym typeface="Agrandir Bold"/>
              </a:rPr>
              <a:t>Co</a:t>
            </a:r>
            <a:r>
              <a:rPr lang="en-US" b="true" sz="4900">
                <a:solidFill>
                  <a:srgbClr val="B89A7C"/>
                </a:solidFill>
                <a:latin typeface="Agrandir Bold"/>
                <a:ea typeface="Agrandir Bold"/>
                <a:cs typeface="Agrandir Bold"/>
                <a:sym typeface="Agrandir Bold"/>
              </a:rPr>
              <a:t>nclusion</a:t>
            </a:r>
          </a:p>
        </p:txBody>
      </p:sp>
      <p:sp>
        <p:nvSpPr>
          <p:cNvPr name="TextBox 11" id="11"/>
          <p:cNvSpPr txBox="true"/>
          <p:nvPr/>
        </p:nvSpPr>
        <p:spPr>
          <a:xfrm rot="0">
            <a:off x="9995977" y="2085297"/>
            <a:ext cx="4168443" cy="424858"/>
          </a:xfrm>
          <a:prstGeom prst="rect">
            <a:avLst/>
          </a:prstGeom>
        </p:spPr>
        <p:txBody>
          <a:bodyPr anchor="t" rtlCol="false" tIns="0" lIns="0" bIns="0" rIns="0">
            <a:spAutoFit/>
          </a:bodyPr>
          <a:lstStyle/>
          <a:p>
            <a:pPr algn="l" marL="0" indent="0" lvl="0">
              <a:lnSpc>
                <a:spcPts val="3357"/>
              </a:lnSpc>
              <a:spcBef>
                <a:spcPct val="0"/>
              </a:spcBef>
            </a:pPr>
            <a:r>
              <a:rPr lang="en-US" b="true" sz="2398" spc="-47">
                <a:solidFill>
                  <a:srgbClr val="B89A7C"/>
                </a:solidFill>
                <a:latin typeface="Poppins Bold"/>
                <a:ea typeface="Poppins Bold"/>
                <a:cs typeface="Poppins Bold"/>
                <a:sym typeface="Poppins Bold"/>
              </a:rPr>
              <a:t>Dusky India</a:t>
            </a:r>
          </a:p>
        </p:txBody>
      </p:sp>
      <p:sp>
        <p:nvSpPr>
          <p:cNvPr name="Freeform 12" id="12"/>
          <p:cNvSpPr/>
          <p:nvPr/>
        </p:nvSpPr>
        <p:spPr>
          <a:xfrm flipH="false" flipV="false" rot="-1740829">
            <a:off x="15426340" y="815936"/>
            <a:ext cx="5143500" cy="4114800"/>
          </a:xfrm>
          <a:custGeom>
            <a:avLst/>
            <a:gdLst/>
            <a:ahLst/>
            <a:cxnLst/>
            <a:rect r="r" b="b" t="t" l="l"/>
            <a:pathLst>
              <a:path h="4114800" w="5143500">
                <a:moveTo>
                  <a:pt x="0" y="0"/>
                </a:moveTo>
                <a:lnTo>
                  <a:pt x="5143500" y="0"/>
                </a:lnTo>
                <a:lnTo>
                  <a:pt x="51435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TextBox 13" id="13"/>
          <p:cNvSpPr txBox="true"/>
          <p:nvPr/>
        </p:nvSpPr>
        <p:spPr>
          <a:xfrm rot="0">
            <a:off x="9333308" y="3608683"/>
            <a:ext cx="8443892" cy="5034958"/>
          </a:xfrm>
          <a:prstGeom prst="rect">
            <a:avLst/>
          </a:prstGeom>
        </p:spPr>
        <p:txBody>
          <a:bodyPr anchor="t" rtlCol="false" tIns="0" lIns="0" bIns="0" rIns="0">
            <a:spAutoFit/>
          </a:bodyPr>
          <a:lstStyle/>
          <a:p>
            <a:pPr algn="l">
              <a:lnSpc>
                <a:spcPts val="3357"/>
              </a:lnSpc>
            </a:pPr>
            <a:r>
              <a:rPr lang="en-US" sz="2398" spc="-47">
                <a:solidFill>
                  <a:srgbClr val="FFFFFF"/>
                </a:solidFill>
                <a:latin typeface="Poppins"/>
                <a:ea typeface="Poppins"/>
                <a:cs typeface="Poppins"/>
                <a:sym typeface="Poppins"/>
              </a:rPr>
              <a:t>A good</a:t>
            </a:r>
            <a:r>
              <a:rPr lang="en-US" sz="2398" spc="-47">
                <a:solidFill>
                  <a:srgbClr val="FFFFFF"/>
                </a:solidFill>
                <a:latin typeface="Poppins"/>
                <a:ea typeface="Poppins"/>
                <a:cs typeface="Poppins"/>
                <a:sym typeface="Poppins"/>
              </a:rPr>
              <a:t> skincare routine doesn't have to be complicated. Sometimes, a simple mist is all you need to bring a little freshness back to tired-looking skin.</a:t>
            </a:r>
          </a:p>
          <a:p>
            <a:pPr algn="l">
              <a:lnSpc>
                <a:spcPts val="3357"/>
              </a:lnSpc>
            </a:pPr>
            <a:r>
              <a:rPr lang="en-US" sz="2398" spc="-47">
                <a:solidFill>
                  <a:srgbClr val="FFFFFF"/>
                </a:solidFill>
                <a:latin typeface="Poppins"/>
                <a:ea typeface="Poppins"/>
                <a:cs typeface="Poppins"/>
                <a:sym typeface="Poppins"/>
              </a:rPr>
              <a:t>Moondew Mogra by Dusky India is a refresh</a:t>
            </a:r>
            <a:r>
              <a:rPr lang="en-US" sz="2398" spc="-47">
                <a:solidFill>
                  <a:srgbClr val="FFFFFF"/>
                </a:solidFill>
                <a:latin typeface="Poppins"/>
                <a:ea typeface="Poppins"/>
                <a:cs typeface="Poppins"/>
                <a:sym typeface="Poppins"/>
              </a:rPr>
              <a:t>ing natural jasmine face mist that fits effortlessly into your daily routine. Whether you use it after cleansing, before moisturizer, or throughout the day, it provides a convenient and refreshing hydration step.</a:t>
            </a:r>
          </a:p>
          <a:p>
            <a:pPr algn="l">
              <a:lnSpc>
                <a:spcPts val="3357"/>
              </a:lnSpc>
            </a:pPr>
            <a:r>
              <a:rPr lang="en-US" sz="2398" spc="-47">
                <a:solidFill>
                  <a:srgbClr val="FFFFFF"/>
                </a:solidFill>
                <a:latin typeface="Poppins"/>
                <a:ea typeface="Poppins"/>
                <a:cs typeface="Poppins"/>
                <a:sym typeface="Poppins"/>
              </a:rPr>
              <a:t>If you're looking for a lightweight hydrating toner with a floral-inspired skincare experience, Moondew Mogra is a beautiful addition to your everyday routine.</a:t>
            </a:r>
          </a:p>
          <a:p>
            <a:pPr algn="l">
              <a:lnSpc>
                <a:spcPts val="3357"/>
              </a:lnSpc>
            </a:pPr>
          </a:p>
        </p:txBody>
      </p:sp>
      <p:sp>
        <p:nvSpPr>
          <p:cNvPr name="Freeform 14" id="14"/>
          <p:cNvSpPr/>
          <p:nvPr/>
        </p:nvSpPr>
        <p:spPr>
          <a:xfrm flipH="false" flipV="false" rot="0">
            <a:off x="2119794" y="-846300"/>
            <a:ext cx="1608391" cy="1692600"/>
          </a:xfrm>
          <a:custGeom>
            <a:avLst/>
            <a:gdLst/>
            <a:ahLst/>
            <a:cxnLst/>
            <a:rect r="r" b="b" t="t" l="l"/>
            <a:pathLst>
              <a:path h="1692600" w="1608391">
                <a:moveTo>
                  <a:pt x="0" y="0"/>
                </a:moveTo>
                <a:lnTo>
                  <a:pt x="1608391" y="0"/>
                </a:lnTo>
                <a:lnTo>
                  <a:pt x="1608391" y="1692600"/>
                </a:lnTo>
                <a:lnTo>
                  <a:pt x="0" y="1692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8642494" y="9430499"/>
            <a:ext cx="9475470" cy="299087"/>
          </a:xfrm>
          <a:prstGeom prst="rect">
            <a:avLst/>
          </a:prstGeom>
        </p:spPr>
        <p:txBody>
          <a:bodyPr anchor="t" rtlCol="false" tIns="0" lIns="0" bIns="0" rIns="0">
            <a:spAutoFit/>
          </a:bodyPr>
          <a:lstStyle/>
          <a:p>
            <a:pPr algn="ctr">
              <a:lnSpc>
                <a:spcPts val="1980"/>
              </a:lnSpc>
              <a:spcBef>
                <a:spcPct val="0"/>
              </a:spcBef>
            </a:pPr>
            <a:r>
              <a:rPr lang="en-US" b="true" sz="1800">
                <a:solidFill>
                  <a:srgbClr val="FFFFFF"/>
                </a:solidFill>
                <a:latin typeface="Agrandir Bold"/>
                <a:ea typeface="Agrandir Bold"/>
                <a:cs typeface="Agrandir Bold"/>
                <a:sym typeface="Agrandir Bold"/>
              </a:rPr>
              <a:t>https://duskyindia.in/pages/jasmine-toner-for-face-moondew-mogra-by-dusky-india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DAHERdvJq48</dc:identifier>
  <dcterms:modified xsi:type="dcterms:W3CDTF">2011-08-01T06:04:30Z</dcterms:modified>
  <cp:revision>1</cp:revision>
  <dc:title>Moondew Mogra by Dusky India: Natural Jasmine Face Mist for Fresh, Hydrated Skin</dc:title>
</cp:coreProperties>
</file>