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sldSz cx="18288000" cy="10287000"/>
  <p:notesSz cx="6858000" cy="9144000"/>
  <p:embeddedFontLst>
    <p:embeddedFont>
      <p:font typeface="Canva Sans" panose="020B0604020202020204" charset="0"/>
      <p:regular r:id="rId13"/>
    </p:embeddedFont>
    <p:embeddedFont>
      <p:font typeface="Montserrat" panose="00000500000000000000" pitchFamily="2" charset="0"/>
      <p:regular r:id="rId14"/>
    </p:embeddedFont>
    <p:embeddedFont>
      <p:font typeface="Montserrat Bold" panose="00000800000000000000" charset="0"/>
      <p:regular r:id="rId15"/>
    </p:embeddedFont>
    <p:embeddedFont>
      <p:font typeface="Open Sans" panose="020B0606030504020204" pitchFamily="34" charset="0"/>
      <p:regular r:id="rId16"/>
    </p:embeddedFont>
    <p:embeddedFont>
      <p:font typeface="Open Sans Bold" panose="020B0604020202020204" charset="0"/>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31" d="100"/>
          <a:sy n="31" d="100"/>
        </p:scale>
        <p:origin x="1042" y="53"/>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12/8/2025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12/8/2025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12/8/2025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12/8/2025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12/8/2025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7" Type="http://schemas.openxmlformats.org/officeDocument/2006/relationships/image" Target="../media/image15.svg"/><Relationship Id="rId2" Type="http://schemas.openxmlformats.org/officeDocument/2006/relationships/image" Target="../media/image10.png"/><Relationship Id="rId1" Type="http://schemas.openxmlformats.org/officeDocument/2006/relationships/slideLayout" Target="../slideLayouts/slideLayout7.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png"/><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5.sv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5.svg"/></Relationships>
</file>

<file path=ppt/slides/_rels/slide7.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4.png"/><Relationship Id="rId7" Type="http://schemas.openxmlformats.org/officeDocument/2006/relationships/image" Target="../media/image5.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5.svg"/></Relationships>
</file>

<file path=ppt/slides/_rels/slide8.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4.png"/><Relationship Id="rId7" Type="http://schemas.openxmlformats.org/officeDocument/2006/relationships/image" Target="../media/image5.png"/><Relationship Id="rId2"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5.svg"/></Relationships>
</file>

<file path=ppt/slides/_rels/slide9.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4.png"/><Relationship Id="rId7" Type="http://schemas.openxmlformats.org/officeDocument/2006/relationships/image" Target="../media/image5.png"/><Relationship Id="rId2" Type="http://schemas.openxmlformats.org/officeDocument/2006/relationships/image" Target="../media/image20.png"/><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5.svg"/></Relationships>
</file>

<file path=ppt/slides/_rels/slide10.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5.png"/><Relationship Id="rId7" Type="http://schemas.openxmlformats.org/officeDocument/2006/relationships/image" Target="../media/image12.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15.svg"/><Relationship Id="rId5" Type="http://schemas.openxmlformats.org/officeDocument/2006/relationships/image" Target="../media/image14.png"/><Relationship Id="rId4" Type="http://schemas.openxmlformats.org/officeDocument/2006/relationships/image" Target="../media/image6.sv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2.jpeg"/><Relationship Id="rId1" Type="http://schemas.openxmlformats.org/officeDocument/2006/relationships/slideLayout" Target="../slideLayouts/slideLayout7.xml"/><Relationship Id="rId4" Type="http://schemas.openxmlformats.org/officeDocument/2006/relationships/image" Target="../media/image3.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6666" b="-16666"/>
            </a:stretch>
          </a:blipFill>
        </p:spPr>
        <p:txBody>
          <a:bodyPr/>
          <a:lstStyle/>
          <a:p>
            <a:endParaRPr lang="en-IN" dirty="0"/>
          </a:p>
        </p:txBody>
      </p:sp>
      <p:grpSp>
        <p:nvGrpSpPr>
          <p:cNvPr id="3" name="Group 3"/>
          <p:cNvGrpSpPr/>
          <p:nvPr/>
        </p:nvGrpSpPr>
        <p:grpSpPr>
          <a:xfrm>
            <a:off x="17293116" y="565634"/>
            <a:ext cx="397367" cy="28996"/>
            <a:chOff x="0" y="0"/>
            <a:chExt cx="128243" cy="9358"/>
          </a:xfrm>
        </p:grpSpPr>
        <p:sp>
          <p:nvSpPr>
            <p:cNvPr id="4" name="Freeform 4"/>
            <p:cNvSpPr/>
            <p:nvPr/>
          </p:nvSpPr>
          <p:spPr>
            <a:xfrm>
              <a:off x="0" y="0"/>
              <a:ext cx="128243" cy="9358"/>
            </a:xfrm>
            <a:custGeom>
              <a:avLst/>
              <a:gdLst/>
              <a:ahLst/>
              <a:cxnLst/>
              <a:rect l="l" t="t" r="r" b="b"/>
              <a:pathLst>
                <a:path w="128243" h="9358">
                  <a:moveTo>
                    <a:pt x="0" y="0"/>
                  </a:moveTo>
                  <a:lnTo>
                    <a:pt x="128243" y="0"/>
                  </a:lnTo>
                  <a:lnTo>
                    <a:pt x="128243" y="9358"/>
                  </a:lnTo>
                  <a:lnTo>
                    <a:pt x="0" y="9358"/>
                  </a:lnTo>
                  <a:close/>
                </a:path>
              </a:pathLst>
            </a:custGeom>
            <a:solidFill>
              <a:srgbClr val="FFBD59"/>
            </a:solidFill>
          </p:spPr>
        </p:sp>
        <p:sp>
          <p:nvSpPr>
            <p:cNvPr id="5" name="TextBox 5"/>
            <p:cNvSpPr txBox="1"/>
            <p:nvPr/>
          </p:nvSpPr>
          <p:spPr>
            <a:xfrm>
              <a:off x="0" y="-38100"/>
              <a:ext cx="128243" cy="47458"/>
            </a:xfrm>
            <a:prstGeom prst="rect">
              <a:avLst/>
            </a:prstGeom>
          </p:spPr>
          <p:txBody>
            <a:bodyPr lIns="50800" tIns="50800" rIns="50800" bIns="50800" rtlCol="0" anchor="ctr"/>
            <a:lstStyle/>
            <a:p>
              <a:pPr algn="ctr">
                <a:lnSpc>
                  <a:spcPts val="2659"/>
                </a:lnSpc>
                <a:spcBef>
                  <a:spcPct val="0"/>
                </a:spcBef>
              </a:pPr>
              <a:endParaRPr/>
            </a:p>
          </p:txBody>
        </p:sp>
      </p:grpSp>
      <p:grpSp>
        <p:nvGrpSpPr>
          <p:cNvPr id="6" name="Group 6"/>
          <p:cNvGrpSpPr/>
          <p:nvPr/>
        </p:nvGrpSpPr>
        <p:grpSpPr>
          <a:xfrm>
            <a:off x="17293116" y="657737"/>
            <a:ext cx="397367" cy="28996"/>
            <a:chOff x="0" y="0"/>
            <a:chExt cx="128243" cy="9358"/>
          </a:xfrm>
        </p:grpSpPr>
        <p:sp>
          <p:nvSpPr>
            <p:cNvPr id="7" name="Freeform 7"/>
            <p:cNvSpPr/>
            <p:nvPr/>
          </p:nvSpPr>
          <p:spPr>
            <a:xfrm>
              <a:off x="0" y="0"/>
              <a:ext cx="128243" cy="9358"/>
            </a:xfrm>
            <a:custGeom>
              <a:avLst/>
              <a:gdLst/>
              <a:ahLst/>
              <a:cxnLst/>
              <a:rect l="l" t="t" r="r" b="b"/>
              <a:pathLst>
                <a:path w="128243" h="9358">
                  <a:moveTo>
                    <a:pt x="0" y="0"/>
                  </a:moveTo>
                  <a:lnTo>
                    <a:pt x="128243" y="0"/>
                  </a:lnTo>
                  <a:lnTo>
                    <a:pt x="128243" y="9358"/>
                  </a:lnTo>
                  <a:lnTo>
                    <a:pt x="0" y="9358"/>
                  </a:lnTo>
                  <a:close/>
                </a:path>
              </a:pathLst>
            </a:custGeom>
            <a:solidFill>
              <a:srgbClr val="FFBD59"/>
            </a:solidFill>
          </p:spPr>
        </p:sp>
        <p:sp>
          <p:nvSpPr>
            <p:cNvPr id="8" name="TextBox 8"/>
            <p:cNvSpPr txBox="1"/>
            <p:nvPr/>
          </p:nvSpPr>
          <p:spPr>
            <a:xfrm>
              <a:off x="0" y="-38100"/>
              <a:ext cx="128243" cy="47458"/>
            </a:xfrm>
            <a:prstGeom prst="rect">
              <a:avLst/>
            </a:prstGeom>
          </p:spPr>
          <p:txBody>
            <a:bodyPr lIns="50800" tIns="50800" rIns="50800" bIns="50800" rtlCol="0" anchor="ctr"/>
            <a:lstStyle/>
            <a:p>
              <a:pPr algn="ctr">
                <a:lnSpc>
                  <a:spcPts val="2659"/>
                </a:lnSpc>
                <a:spcBef>
                  <a:spcPct val="0"/>
                </a:spcBef>
              </a:pPr>
              <a:endParaRPr/>
            </a:p>
          </p:txBody>
        </p:sp>
      </p:grpSp>
      <p:grpSp>
        <p:nvGrpSpPr>
          <p:cNvPr id="9" name="Group 9"/>
          <p:cNvGrpSpPr/>
          <p:nvPr/>
        </p:nvGrpSpPr>
        <p:grpSpPr>
          <a:xfrm>
            <a:off x="17259300" y="9258300"/>
            <a:ext cx="1028700" cy="1028700"/>
            <a:chOff x="0" y="0"/>
            <a:chExt cx="270933" cy="270933"/>
          </a:xfrm>
        </p:grpSpPr>
        <p:sp>
          <p:nvSpPr>
            <p:cNvPr id="10" name="Freeform 10"/>
            <p:cNvSpPr/>
            <p:nvPr/>
          </p:nvSpPr>
          <p:spPr>
            <a:xfrm>
              <a:off x="0" y="0"/>
              <a:ext cx="270933" cy="270933"/>
            </a:xfrm>
            <a:custGeom>
              <a:avLst/>
              <a:gdLst/>
              <a:ahLst/>
              <a:cxnLst/>
              <a:rect l="l" t="t" r="r" b="b"/>
              <a:pathLst>
                <a:path w="270933" h="270933">
                  <a:moveTo>
                    <a:pt x="0" y="0"/>
                  </a:moveTo>
                  <a:lnTo>
                    <a:pt x="270933" y="0"/>
                  </a:lnTo>
                  <a:lnTo>
                    <a:pt x="270933" y="270933"/>
                  </a:lnTo>
                  <a:lnTo>
                    <a:pt x="0" y="270933"/>
                  </a:lnTo>
                  <a:close/>
                </a:path>
              </a:pathLst>
            </a:custGeom>
            <a:solidFill>
              <a:srgbClr val="FFBD59"/>
            </a:solidFill>
          </p:spPr>
        </p:sp>
        <p:sp>
          <p:nvSpPr>
            <p:cNvPr id="11" name="TextBox 11"/>
            <p:cNvSpPr txBox="1"/>
            <p:nvPr/>
          </p:nvSpPr>
          <p:spPr>
            <a:xfrm>
              <a:off x="0" y="-38100"/>
              <a:ext cx="270933" cy="309033"/>
            </a:xfrm>
            <a:prstGeom prst="rect">
              <a:avLst/>
            </a:prstGeom>
          </p:spPr>
          <p:txBody>
            <a:bodyPr lIns="50800" tIns="50800" rIns="50800" bIns="50800" rtlCol="0" anchor="ctr"/>
            <a:lstStyle/>
            <a:p>
              <a:pPr algn="ctr">
                <a:lnSpc>
                  <a:spcPts val="2659"/>
                </a:lnSpc>
              </a:pPr>
              <a:endParaRPr/>
            </a:p>
          </p:txBody>
        </p:sp>
      </p:grpSp>
      <p:sp>
        <p:nvSpPr>
          <p:cNvPr id="12" name="TextBox 12"/>
          <p:cNvSpPr txBox="1"/>
          <p:nvPr/>
        </p:nvSpPr>
        <p:spPr>
          <a:xfrm>
            <a:off x="2069023" y="2389965"/>
            <a:ext cx="9003237" cy="2396388"/>
          </a:xfrm>
          <a:prstGeom prst="rect">
            <a:avLst/>
          </a:prstGeom>
        </p:spPr>
        <p:txBody>
          <a:bodyPr lIns="0" tIns="0" rIns="0" bIns="0" rtlCol="0" anchor="t">
            <a:spAutoFit/>
          </a:bodyPr>
          <a:lstStyle/>
          <a:p>
            <a:pPr algn="l">
              <a:lnSpc>
                <a:spcPts val="19652"/>
              </a:lnSpc>
              <a:spcBef>
                <a:spcPct val="0"/>
              </a:spcBef>
            </a:pPr>
            <a:r>
              <a:rPr lang="en-US" sz="14037">
                <a:solidFill>
                  <a:srgbClr val="FFFFFF"/>
                </a:solidFill>
                <a:latin typeface="Montserrat"/>
                <a:ea typeface="Montserrat"/>
                <a:cs typeface="Montserrat"/>
                <a:sym typeface="Montserrat"/>
              </a:rPr>
              <a:t>DIGITAL</a:t>
            </a:r>
          </a:p>
        </p:txBody>
      </p:sp>
      <p:sp>
        <p:nvSpPr>
          <p:cNvPr id="13" name="Freeform 13"/>
          <p:cNvSpPr/>
          <p:nvPr/>
        </p:nvSpPr>
        <p:spPr>
          <a:xfrm>
            <a:off x="9943655" y="3343614"/>
            <a:ext cx="755790" cy="755790"/>
          </a:xfrm>
          <a:custGeom>
            <a:avLst/>
            <a:gdLst/>
            <a:ahLst/>
            <a:cxnLst/>
            <a:rect l="l" t="t" r="r" b="b"/>
            <a:pathLst>
              <a:path w="755790" h="755790">
                <a:moveTo>
                  <a:pt x="0" y="0"/>
                </a:moveTo>
                <a:lnTo>
                  <a:pt x="755790" y="0"/>
                </a:lnTo>
                <a:lnTo>
                  <a:pt x="755790" y="755790"/>
                </a:lnTo>
                <a:lnTo>
                  <a:pt x="0" y="75579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14" name="Group 14"/>
          <p:cNvGrpSpPr/>
          <p:nvPr/>
        </p:nvGrpSpPr>
        <p:grpSpPr>
          <a:xfrm>
            <a:off x="2233364" y="7032612"/>
            <a:ext cx="78916" cy="597723"/>
            <a:chOff x="0" y="0"/>
            <a:chExt cx="20784" cy="157425"/>
          </a:xfrm>
        </p:grpSpPr>
        <p:sp>
          <p:nvSpPr>
            <p:cNvPr id="15" name="Freeform 15"/>
            <p:cNvSpPr/>
            <p:nvPr/>
          </p:nvSpPr>
          <p:spPr>
            <a:xfrm>
              <a:off x="0" y="0"/>
              <a:ext cx="20784" cy="157425"/>
            </a:xfrm>
            <a:custGeom>
              <a:avLst/>
              <a:gdLst/>
              <a:ahLst/>
              <a:cxnLst/>
              <a:rect l="l" t="t" r="r" b="b"/>
              <a:pathLst>
                <a:path w="20784" h="157425">
                  <a:moveTo>
                    <a:pt x="0" y="0"/>
                  </a:moveTo>
                  <a:lnTo>
                    <a:pt x="20784" y="0"/>
                  </a:lnTo>
                  <a:lnTo>
                    <a:pt x="20784" y="157425"/>
                  </a:lnTo>
                  <a:lnTo>
                    <a:pt x="0" y="157425"/>
                  </a:lnTo>
                  <a:close/>
                </a:path>
              </a:pathLst>
            </a:custGeom>
            <a:solidFill>
              <a:srgbClr val="FFBD59"/>
            </a:solidFill>
          </p:spPr>
        </p:sp>
        <p:sp>
          <p:nvSpPr>
            <p:cNvPr id="16" name="TextBox 16"/>
            <p:cNvSpPr txBox="1"/>
            <p:nvPr/>
          </p:nvSpPr>
          <p:spPr>
            <a:xfrm>
              <a:off x="0" y="-38100"/>
              <a:ext cx="20784" cy="195525"/>
            </a:xfrm>
            <a:prstGeom prst="rect">
              <a:avLst/>
            </a:prstGeom>
          </p:spPr>
          <p:txBody>
            <a:bodyPr lIns="50800" tIns="50800" rIns="50800" bIns="50800" rtlCol="0" anchor="ctr"/>
            <a:lstStyle/>
            <a:p>
              <a:pPr algn="ctr">
                <a:lnSpc>
                  <a:spcPts val="2659"/>
                </a:lnSpc>
              </a:pPr>
              <a:endParaRPr/>
            </a:p>
          </p:txBody>
        </p:sp>
      </p:grpSp>
      <p:sp>
        <p:nvSpPr>
          <p:cNvPr id="23" name="TextBox 23"/>
          <p:cNvSpPr txBox="1"/>
          <p:nvPr/>
        </p:nvSpPr>
        <p:spPr>
          <a:xfrm>
            <a:off x="17521771" y="9626320"/>
            <a:ext cx="503758" cy="264086"/>
          </a:xfrm>
          <a:prstGeom prst="rect">
            <a:avLst/>
          </a:prstGeom>
        </p:spPr>
        <p:txBody>
          <a:bodyPr lIns="0" tIns="0" rIns="0" bIns="0" rtlCol="0" anchor="t">
            <a:spAutoFit/>
          </a:bodyPr>
          <a:lstStyle/>
          <a:p>
            <a:pPr algn="ctr">
              <a:lnSpc>
                <a:spcPts val="2239"/>
              </a:lnSpc>
            </a:pPr>
            <a:r>
              <a:rPr lang="en-US" sz="1599" b="1">
                <a:solidFill>
                  <a:srgbClr val="FFFFFF"/>
                </a:solidFill>
                <a:latin typeface="Open Sans Bold"/>
                <a:ea typeface="Open Sans Bold"/>
                <a:cs typeface="Open Sans Bold"/>
                <a:sym typeface="Open Sans Bold"/>
              </a:rPr>
              <a:t>01</a:t>
            </a:r>
          </a:p>
        </p:txBody>
      </p:sp>
      <p:sp>
        <p:nvSpPr>
          <p:cNvPr id="24" name="TextBox 24"/>
          <p:cNvSpPr txBox="1"/>
          <p:nvPr/>
        </p:nvSpPr>
        <p:spPr>
          <a:xfrm>
            <a:off x="2078203" y="4187349"/>
            <a:ext cx="12306843" cy="2396388"/>
          </a:xfrm>
          <a:prstGeom prst="rect">
            <a:avLst/>
          </a:prstGeom>
        </p:spPr>
        <p:txBody>
          <a:bodyPr lIns="0" tIns="0" rIns="0" bIns="0" rtlCol="0" anchor="t">
            <a:spAutoFit/>
          </a:bodyPr>
          <a:lstStyle/>
          <a:p>
            <a:pPr algn="l">
              <a:lnSpc>
                <a:spcPts val="19652"/>
              </a:lnSpc>
              <a:spcBef>
                <a:spcPct val="0"/>
              </a:spcBef>
            </a:pPr>
            <a:r>
              <a:rPr lang="en-US" sz="14037" b="1">
                <a:solidFill>
                  <a:srgbClr val="FFBD59"/>
                </a:solidFill>
                <a:latin typeface="Montserrat Bold"/>
                <a:ea typeface="Montserrat Bold"/>
                <a:cs typeface="Montserrat Bold"/>
                <a:sym typeface="Montserrat Bold"/>
              </a:rPr>
              <a:t>MARKETING</a:t>
            </a:r>
          </a:p>
        </p:txBody>
      </p:sp>
      <p:sp>
        <p:nvSpPr>
          <p:cNvPr id="25" name="TextBox 25"/>
          <p:cNvSpPr txBox="1"/>
          <p:nvPr/>
        </p:nvSpPr>
        <p:spPr>
          <a:xfrm>
            <a:off x="2417466" y="7169993"/>
            <a:ext cx="9481064" cy="284860"/>
          </a:xfrm>
          <a:prstGeom prst="rect">
            <a:avLst/>
          </a:prstGeom>
        </p:spPr>
        <p:txBody>
          <a:bodyPr lIns="0" tIns="0" rIns="0" bIns="0" rtlCol="0" anchor="t">
            <a:spAutoFit/>
          </a:bodyPr>
          <a:lstStyle/>
          <a:p>
            <a:pPr algn="l">
              <a:lnSpc>
                <a:spcPts val="2315"/>
              </a:lnSpc>
              <a:spcBef>
                <a:spcPct val="0"/>
              </a:spcBef>
            </a:pPr>
            <a:r>
              <a:rPr lang="en-US" sz="1653">
                <a:solidFill>
                  <a:srgbClr val="FFFFFF"/>
                </a:solidFill>
                <a:latin typeface="Open Sans"/>
                <a:ea typeface="Open Sans"/>
                <a:cs typeface="Open Sans"/>
                <a:sym typeface="Open Sans"/>
              </a:rPr>
              <a:t>major component of digital marketing course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0" y="0"/>
            <a:ext cx="4537986" cy="10287000"/>
            <a:chOff x="0" y="0"/>
            <a:chExt cx="1195190" cy="2709333"/>
          </a:xfrm>
        </p:grpSpPr>
        <p:sp>
          <p:nvSpPr>
            <p:cNvPr id="3" name="Freeform 3"/>
            <p:cNvSpPr/>
            <p:nvPr/>
          </p:nvSpPr>
          <p:spPr>
            <a:xfrm>
              <a:off x="0" y="0"/>
              <a:ext cx="1195190" cy="2709333"/>
            </a:xfrm>
            <a:custGeom>
              <a:avLst/>
              <a:gdLst/>
              <a:ahLst/>
              <a:cxnLst/>
              <a:rect l="l" t="t" r="r" b="b"/>
              <a:pathLst>
                <a:path w="1195190" h="2709333">
                  <a:moveTo>
                    <a:pt x="0" y="0"/>
                  </a:moveTo>
                  <a:lnTo>
                    <a:pt x="1195190" y="0"/>
                  </a:lnTo>
                  <a:lnTo>
                    <a:pt x="1195190" y="2709333"/>
                  </a:lnTo>
                  <a:lnTo>
                    <a:pt x="0" y="2709333"/>
                  </a:lnTo>
                  <a:close/>
                </a:path>
              </a:pathLst>
            </a:custGeom>
            <a:solidFill>
              <a:srgbClr val="1F2020"/>
            </a:solidFill>
          </p:spPr>
        </p:sp>
        <p:sp>
          <p:nvSpPr>
            <p:cNvPr id="4" name="TextBox 4"/>
            <p:cNvSpPr txBox="1"/>
            <p:nvPr/>
          </p:nvSpPr>
          <p:spPr>
            <a:xfrm>
              <a:off x="0" y="-38100"/>
              <a:ext cx="1195190" cy="2747433"/>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17259300" y="9258300"/>
            <a:ext cx="1028700" cy="1028700"/>
            <a:chOff x="0" y="0"/>
            <a:chExt cx="270933" cy="270933"/>
          </a:xfrm>
        </p:grpSpPr>
        <p:sp>
          <p:nvSpPr>
            <p:cNvPr id="6" name="Freeform 6"/>
            <p:cNvSpPr/>
            <p:nvPr/>
          </p:nvSpPr>
          <p:spPr>
            <a:xfrm>
              <a:off x="0" y="0"/>
              <a:ext cx="270933" cy="270933"/>
            </a:xfrm>
            <a:custGeom>
              <a:avLst/>
              <a:gdLst/>
              <a:ahLst/>
              <a:cxnLst/>
              <a:rect l="l" t="t" r="r" b="b"/>
              <a:pathLst>
                <a:path w="270933" h="270933">
                  <a:moveTo>
                    <a:pt x="0" y="0"/>
                  </a:moveTo>
                  <a:lnTo>
                    <a:pt x="270933" y="0"/>
                  </a:lnTo>
                  <a:lnTo>
                    <a:pt x="270933" y="270933"/>
                  </a:lnTo>
                  <a:lnTo>
                    <a:pt x="0" y="270933"/>
                  </a:lnTo>
                  <a:close/>
                </a:path>
              </a:pathLst>
            </a:custGeom>
            <a:solidFill>
              <a:srgbClr val="FFBD59"/>
            </a:solidFill>
          </p:spPr>
        </p:sp>
        <p:sp>
          <p:nvSpPr>
            <p:cNvPr id="7" name="TextBox 7"/>
            <p:cNvSpPr txBox="1"/>
            <p:nvPr/>
          </p:nvSpPr>
          <p:spPr>
            <a:xfrm>
              <a:off x="0" y="-38100"/>
              <a:ext cx="270933" cy="309033"/>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880663" y="3155976"/>
            <a:ext cx="7314646" cy="5275798"/>
            <a:chOff x="0" y="0"/>
            <a:chExt cx="9752861" cy="7034398"/>
          </a:xfrm>
        </p:grpSpPr>
        <p:pic>
          <p:nvPicPr>
            <p:cNvPr id="9" name="Picture 9"/>
            <p:cNvPicPr>
              <a:picLocks noChangeAspect="1"/>
            </p:cNvPicPr>
            <p:nvPr/>
          </p:nvPicPr>
          <p:blipFill>
            <a:blip r:embed="rId2"/>
            <a:srcRect l="10919" r="10919"/>
            <a:stretch>
              <a:fillRect/>
            </a:stretch>
          </p:blipFill>
          <p:spPr>
            <a:xfrm>
              <a:off x="0" y="0"/>
              <a:ext cx="9752861" cy="7034398"/>
            </a:xfrm>
            <a:prstGeom prst="rect">
              <a:avLst/>
            </a:prstGeom>
          </p:spPr>
        </p:pic>
      </p:grpSp>
      <p:grpSp>
        <p:nvGrpSpPr>
          <p:cNvPr id="10" name="Group 10"/>
          <p:cNvGrpSpPr/>
          <p:nvPr/>
        </p:nvGrpSpPr>
        <p:grpSpPr>
          <a:xfrm>
            <a:off x="10336927" y="2481099"/>
            <a:ext cx="1147901" cy="75115"/>
            <a:chOff x="0" y="0"/>
            <a:chExt cx="302328" cy="19783"/>
          </a:xfrm>
        </p:grpSpPr>
        <p:sp>
          <p:nvSpPr>
            <p:cNvPr id="11" name="Freeform 11"/>
            <p:cNvSpPr/>
            <p:nvPr/>
          </p:nvSpPr>
          <p:spPr>
            <a:xfrm>
              <a:off x="0" y="0"/>
              <a:ext cx="302328" cy="19783"/>
            </a:xfrm>
            <a:custGeom>
              <a:avLst/>
              <a:gdLst/>
              <a:ahLst/>
              <a:cxnLst/>
              <a:rect l="l" t="t" r="r" b="b"/>
              <a:pathLst>
                <a:path w="302328" h="19783">
                  <a:moveTo>
                    <a:pt x="0" y="0"/>
                  </a:moveTo>
                  <a:lnTo>
                    <a:pt x="302328" y="0"/>
                  </a:lnTo>
                  <a:lnTo>
                    <a:pt x="302328" y="19783"/>
                  </a:lnTo>
                  <a:lnTo>
                    <a:pt x="0" y="19783"/>
                  </a:lnTo>
                  <a:close/>
                </a:path>
              </a:pathLst>
            </a:custGeom>
            <a:solidFill>
              <a:srgbClr val="FFBD59"/>
            </a:solidFill>
          </p:spPr>
        </p:sp>
        <p:sp>
          <p:nvSpPr>
            <p:cNvPr id="12" name="TextBox 12"/>
            <p:cNvSpPr txBox="1"/>
            <p:nvPr/>
          </p:nvSpPr>
          <p:spPr>
            <a:xfrm>
              <a:off x="0" y="-38100"/>
              <a:ext cx="302328" cy="57883"/>
            </a:xfrm>
            <a:prstGeom prst="rect">
              <a:avLst/>
            </a:prstGeom>
          </p:spPr>
          <p:txBody>
            <a:bodyPr lIns="50800" tIns="50800" rIns="50800" bIns="50800" rtlCol="0" anchor="ctr"/>
            <a:lstStyle/>
            <a:p>
              <a:pPr algn="ctr">
                <a:lnSpc>
                  <a:spcPts val="2659"/>
                </a:lnSpc>
              </a:pPr>
              <a:endParaRPr/>
            </a:p>
          </p:txBody>
        </p:sp>
      </p:grpSp>
      <p:sp>
        <p:nvSpPr>
          <p:cNvPr id="13" name="TextBox 13"/>
          <p:cNvSpPr txBox="1"/>
          <p:nvPr/>
        </p:nvSpPr>
        <p:spPr>
          <a:xfrm>
            <a:off x="17521771" y="9626320"/>
            <a:ext cx="503758" cy="264086"/>
          </a:xfrm>
          <a:prstGeom prst="rect">
            <a:avLst/>
          </a:prstGeom>
        </p:spPr>
        <p:txBody>
          <a:bodyPr lIns="0" tIns="0" rIns="0" bIns="0" rtlCol="0" anchor="t">
            <a:spAutoFit/>
          </a:bodyPr>
          <a:lstStyle/>
          <a:p>
            <a:pPr algn="ctr">
              <a:lnSpc>
                <a:spcPts val="2239"/>
              </a:lnSpc>
            </a:pPr>
            <a:r>
              <a:rPr lang="en-US" sz="1599" b="1">
                <a:solidFill>
                  <a:srgbClr val="FFFFFF"/>
                </a:solidFill>
                <a:latin typeface="Open Sans Bold"/>
                <a:ea typeface="Open Sans Bold"/>
                <a:cs typeface="Open Sans Bold"/>
                <a:sym typeface="Open Sans Bold"/>
              </a:rPr>
              <a:t>02</a:t>
            </a:r>
          </a:p>
        </p:txBody>
      </p:sp>
      <p:sp>
        <p:nvSpPr>
          <p:cNvPr id="14" name="TextBox 14"/>
          <p:cNvSpPr txBox="1"/>
          <p:nvPr/>
        </p:nvSpPr>
        <p:spPr>
          <a:xfrm>
            <a:off x="9097882" y="3415828"/>
            <a:ext cx="8927647" cy="676891"/>
          </a:xfrm>
          <a:prstGeom prst="rect">
            <a:avLst/>
          </a:prstGeom>
        </p:spPr>
        <p:txBody>
          <a:bodyPr lIns="0" tIns="0" rIns="0" bIns="0" rtlCol="0" anchor="t">
            <a:spAutoFit/>
          </a:bodyPr>
          <a:lstStyle/>
          <a:p>
            <a:pPr algn="l">
              <a:lnSpc>
                <a:spcPts val="5557"/>
              </a:lnSpc>
              <a:spcBef>
                <a:spcPct val="0"/>
              </a:spcBef>
            </a:pPr>
            <a:r>
              <a:rPr lang="en-US" sz="3969" b="1">
                <a:solidFill>
                  <a:srgbClr val="1F2020"/>
                </a:solidFill>
                <a:latin typeface="Montserrat Bold"/>
                <a:ea typeface="Montserrat Bold"/>
                <a:cs typeface="Montserrat Bold"/>
                <a:sym typeface="Montserrat Bold"/>
              </a:rPr>
              <a:t>WHAT IS DIGITAL MARKETING </a:t>
            </a:r>
          </a:p>
        </p:txBody>
      </p:sp>
      <p:sp>
        <p:nvSpPr>
          <p:cNvPr id="15" name="TextBox 15"/>
          <p:cNvSpPr txBox="1"/>
          <p:nvPr/>
        </p:nvSpPr>
        <p:spPr>
          <a:xfrm>
            <a:off x="8987925" y="4675477"/>
            <a:ext cx="9147559" cy="3462486"/>
          </a:xfrm>
          <a:prstGeom prst="rect">
            <a:avLst/>
          </a:prstGeom>
        </p:spPr>
        <p:txBody>
          <a:bodyPr lIns="0" tIns="0" rIns="0" bIns="0" rtlCol="0" anchor="t">
            <a:spAutoFit/>
          </a:bodyPr>
          <a:lstStyle/>
          <a:p>
            <a:pPr algn="l">
              <a:lnSpc>
                <a:spcPts val="2707"/>
              </a:lnSpc>
            </a:pPr>
            <a:r>
              <a:rPr lang="en-US" sz="2400" dirty="0">
                <a:solidFill>
                  <a:srgbClr val="1F2020"/>
                </a:solidFill>
                <a:latin typeface="Open Sans"/>
                <a:ea typeface="Open Sans"/>
                <a:cs typeface="Open Sans"/>
                <a:sym typeface="Open Sans"/>
              </a:rPr>
              <a:t>Digital marketing is the method of promoting products, services, or brands using digital technologies and internet-based platforms. It includes every marketing effort that uses a laptop, mobile, internet connection, or digital tool to reach people, attract them, and convert them into customers.</a:t>
            </a:r>
          </a:p>
          <a:p>
            <a:pPr algn="l">
              <a:lnSpc>
                <a:spcPts val="2707"/>
              </a:lnSpc>
            </a:pPr>
            <a:endParaRPr lang="en-US" sz="2400" dirty="0">
              <a:solidFill>
                <a:srgbClr val="1F2020"/>
              </a:solidFill>
              <a:latin typeface="Open Sans"/>
              <a:ea typeface="Open Sans"/>
              <a:cs typeface="Open Sans"/>
              <a:sym typeface="Open Sans"/>
            </a:endParaRPr>
          </a:p>
          <a:p>
            <a:pPr algn="l">
              <a:lnSpc>
                <a:spcPts val="2707"/>
              </a:lnSpc>
            </a:pPr>
            <a:endParaRPr lang="en-US" sz="2400" dirty="0">
              <a:solidFill>
                <a:srgbClr val="1F2020"/>
              </a:solidFill>
              <a:latin typeface="Open Sans"/>
              <a:ea typeface="Open Sans"/>
              <a:cs typeface="Open Sans"/>
              <a:sym typeface="Open Sans"/>
            </a:endParaRPr>
          </a:p>
          <a:p>
            <a:pPr algn="l">
              <a:lnSpc>
                <a:spcPts val="2707"/>
              </a:lnSpc>
              <a:spcBef>
                <a:spcPct val="0"/>
              </a:spcBef>
            </a:pPr>
            <a:r>
              <a:rPr lang="en-US" sz="2400" dirty="0">
                <a:solidFill>
                  <a:srgbClr val="1F2020"/>
                </a:solidFill>
                <a:latin typeface="Open Sans"/>
                <a:ea typeface="Open Sans"/>
                <a:cs typeface="Open Sans"/>
                <a:sym typeface="Open Sans"/>
              </a:rPr>
              <a:t>It helps businesses communicate with their audience through channels like websites, search engines, social media, emails, mobile apps, online ads, and more.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144000" y="22597"/>
            <a:ext cx="8978963" cy="10287000"/>
            <a:chOff x="0" y="0"/>
            <a:chExt cx="2364830" cy="2709333"/>
          </a:xfrm>
        </p:grpSpPr>
        <p:sp>
          <p:nvSpPr>
            <p:cNvPr id="3" name="Freeform 3"/>
            <p:cNvSpPr/>
            <p:nvPr/>
          </p:nvSpPr>
          <p:spPr>
            <a:xfrm>
              <a:off x="0" y="0"/>
              <a:ext cx="2364830" cy="2709333"/>
            </a:xfrm>
            <a:custGeom>
              <a:avLst/>
              <a:gdLst/>
              <a:ahLst/>
              <a:cxnLst/>
              <a:rect l="l" t="t" r="r" b="b"/>
              <a:pathLst>
                <a:path w="2364830" h="2709333">
                  <a:moveTo>
                    <a:pt x="0" y="0"/>
                  </a:moveTo>
                  <a:lnTo>
                    <a:pt x="2364830" y="0"/>
                  </a:lnTo>
                  <a:lnTo>
                    <a:pt x="2364830" y="2709333"/>
                  </a:lnTo>
                  <a:lnTo>
                    <a:pt x="0" y="2709333"/>
                  </a:lnTo>
                  <a:close/>
                </a:path>
              </a:pathLst>
            </a:custGeom>
            <a:solidFill>
              <a:srgbClr val="1F2020"/>
            </a:solidFill>
          </p:spPr>
        </p:sp>
        <p:sp>
          <p:nvSpPr>
            <p:cNvPr id="4" name="TextBox 4"/>
            <p:cNvSpPr txBox="1"/>
            <p:nvPr/>
          </p:nvSpPr>
          <p:spPr>
            <a:xfrm>
              <a:off x="0" y="-38100"/>
              <a:ext cx="2364830" cy="2747433"/>
            </a:xfrm>
            <a:prstGeom prst="rect">
              <a:avLst/>
            </a:prstGeom>
          </p:spPr>
          <p:txBody>
            <a:bodyPr lIns="50800" tIns="50800" rIns="50800" bIns="50800" rtlCol="0" anchor="ctr"/>
            <a:lstStyle/>
            <a:p>
              <a:pPr algn="ctr">
                <a:lnSpc>
                  <a:spcPts val="2659"/>
                </a:lnSpc>
              </a:pPr>
              <a:endParaRPr/>
            </a:p>
          </p:txBody>
        </p:sp>
      </p:grpSp>
      <p:grpSp>
        <p:nvGrpSpPr>
          <p:cNvPr id="6" name="Group 6"/>
          <p:cNvGrpSpPr/>
          <p:nvPr/>
        </p:nvGrpSpPr>
        <p:grpSpPr>
          <a:xfrm>
            <a:off x="17259300" y="9258300"/>
            <a:ext cx="1028700" cy="1028700"/>
            <a:chOff x="0" y="0"/>
            <a:chExt cx="270933" cy="270933"/>
          </a:xfrm>
        </p:grpSpPr>
        <p:sp>
          <p:nvSpPr>
            <p:cNvPr id="7" name="Freeform 7"/>
            <p:cNvSpPr/>
            <p:nvPr/>
          </p:nvSpPr>
          <p:spPr>
            <a:xfrm>
              <a:off x="0" y="0"/>
              <a:ext cx="270933" cy="270933"/>
            </a:xfrm>
            <a:custGeom>
              <a:avLst/>
              <a:gdLst/>
              <a:ahLst/>
              <a:cxnLst/>
              <a:rect l="l" t="t" r="r" b="b"/>
              <a:pathLst>
                <a:path w="270933" h="270933">
                  <a:moveTo>
                    <a:pt x="0" y="0"/>
                  </a:moveTo>
                  <a:lnTo>
                    <a:pt x="270933" y="0"/>
                  </a:lnTo>
                  <a:lnTo>
                    <a:pt x="270933" y="270933"/>
                  </a:lnTo>
                  <a:lnTo>
                    <a:pt x="0" y="270933"/>
                  </a:lnTo>
                  <a:close/>
                </a:path>
              </a:pathLst>
            </a:custGeom>
            <a:solidFill>
              <a:srgbClr val="FFBD59"/>
            </a:solidFill>
          </p:spPr>
        </p:sp>
        <p:sp>
          <p:nvSpPr>
            <p:cNvPr id="8" name="TextBox 8"/>
            <p:cNvSpPr txBox="1"/>
            <p:nvPr/>
          </p:nvSpPr>
          <p:spPr>
            <a:xfrm>
              <a:off x="0" y="-38100"/>
              <a:ext cx="270933" cy="309033"/>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454749" y="1348644"/>
            <a:ext cx="1147901" cy="75115"/>
            <a:chOff x="0" y="0"/>
            <a:chExt cx="302328" cy="19783"/>
          </a:xfrm>
        </p:grpSpPr>
        <p:sp>
          <p:nvSpPr>
            <p:cNvPr id="10" name="Freeform 10"/>
            <p:cNvSpPr/>
            <p:nvPr/>
          </p:nvSpPr>
          <p:spPr>
            <a:xfrm>
              <a:off x="0" y="0"/>
              <a:ext cx="302328" cy="19783"/>
            </a:xfrm>
            <a:custGeom>
              <a:avLst/>
              <a:gdLst/>
              <a:ahLst/>
              <a:cxnLst/>
              <a:rect l="l" t="t" r="r" b="b"/>
              <a:pathLst>
                <a:path w="302328" h="19783">
                  <a:moveTo>
                    <a:pt x="0" y="0"/>
                  </a:moveTo>
                  <a:lnTo>
                    <a:pt x="302328" y="0"/>
                  </a:lnTo>
                  <a:lnTo>
                    <a:pt x="302328" y="19783"/>
                  </a:lnTo>
                  <a:lnTo>
                    <a:pt x="0" y="19783"/>
                  </a:lnTo>
                  <a:close/>
                </a:path>
              </a:pathLst>
            </a:custGeom>
            <a:solidFill>
              <a:srgbClr val="FFBD59"/>
            </a:solidFill>
          </p:spPr>
        </p:sp>
        <p:sp>
          <p:nvSpPr>
            <p:cNvPr id="11" name="TextBox 11"/>
            <p:cNvSpPr txBox="1"/>
            <p:nvPr/>
          </p:nvSpPr>
          <p:spPr>
            <a:xfrm>
              <a:off x="0" y="-38100"/>
              <a:ext cx="302328" cy="57883"/>
            </a:xfrm>
            <a:prstGeom prst="rect">
              <a:avLst/>
            </a:prstGeom>
          </p:spPr>
          <p:txBody>
            <a:bodyPr lIns="50800" tIns="50800" rIns="50800" bIns="50800" rtlCol="0" anchor="ctr"/>
            <a:lstStyle/>
            <a:p>
              <a:pPr algn="ctr">
                <a:lnSpc>
                  <a:spcPts val="2659"/>
                </a:lnSpc>
              </a:pPr>
              <a:endParaRPr/>
            </a:p>
          </p:txBody>
        </p:sp>
      </p:grpSp>
      <p:sp>
        <p:nvSpPr>
          <p:cNvPr id="12" name="Freeform 12"/>
          <p:cNvSpPr/>
          <p:nvPr/>
        </p:nvSpPr>
        <p:spPr>
          <a:xfrm>
            <a:off x="454749" y="4000725"/>
            <a:ext cx="7695966" cy="5158604"/>
          </a:xfrm>
          <a:custGeom>
            <a:avLst/>
            <a:gdLst/>
            <a:ahLst/>
            <a:cxnLst/>
            <a:rect l="l" t="t" r="r" b="b"/>
            <a:pathLst>
              <a:path w="7695966" h="5158604">
                <a:moveTo>
                  <a:pt x="0" y="0"/>
                </a:moveTo>
                <a:lnTo>
                  <a:pt x="7695966" y="0"/>
                </a:lnTo>
                <a:lnTo>
                  <a:pt x="7695966" y="5158604"/>
                </a:lnTo>
                <a:lnTo>
                  <a:pt x="0" y="515860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3" name="Freeform 13"/>
          <p:cNvSpPr/>
          <p:nvPr/>
        </p:nvSpPr>
        <p:spPr>
          <a:xfrm>
            <a:off x="725458" y="4471332"/>
            <a:ext cx="683594" cy="203835"/>
          </a:xfrm>
          <a:custGeom>
            <a:avLst/>
            <a:gdLst/>
            <a:ahLst/>
            <a:cxnLst/>
            <a:rect l="l" t="t" r="r" b="b"/>
            <a:pathLst>
              <a:path w="683594" h="203835">
                <a:moveTo>
                  <a:pt x="0" y="0"/>
                </a:moveTo>
                <a:lnTo>
                  <a:pt x="683595" y="0"/>
                </a:lnTo>
                <a:lnTo>
                  <a:pt x="683595" y="203835"/>
                </a:lnTo>
                <a:lnTo>
                  <a:pt x="0" y="20383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4" name="Freeform 14"/>
          <p:cNvSpPr/>
          <p:nvPr/>
        </p:nvSpPr>
        <p:spPr>
          <a:xfrm>
            <a:off x="760464" y="5052214"/>
            <a:ext cx="683594" cy="203835"/>
          </a:xfrm>
          <a:custGeom>
            <a:avLst/>
            <a:gdLst/>
            <a:ahLst/>
            <a:cxnLst/>
            <a:rect l="l" t="t" r="r" b="b"/>
            <a:pathLst>
              <a:path w="683594" h="203835">
                <a:moveTo>
                  <a:pt x="0" y="0"/>
                </a:moveTo>
                <a:lnTo>
                  <a:pt x="683594" y="0"/>
                </a:lnTo>
                <a:lnTo>
                  <a:pt x="683594" y="203835"/>
                </a:lnTo>
                <a:lnTo>
                  <a:pt x="0" y="20383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5" name="Freeform 15"/>
          <p:cNvSpPr/>
          <p:nvPr/>
        </p:nvSpPr>
        <p:spPr>
          <a:xfrm>
            <a:off x="760464" y="5713750"/>
            <a:ext cx="683594" cy="203835"/>
          </a:xfrm>
          <a:custGeom>
            <a:avLst/>
            <a:gdLst/>
            <a:ahLst/>
            <a:cxnLst/>
            <a:rect l="l" t="t" r="r" b="b"/>
            <a:pathLst>
              <a:path w="683594" h="203835">
                <a:moveTo>
                  <a:pt x="0" y="0"/>
                </a:moveTo>
                <a:lnTo>
                  <a:pt x="683594" y="0"/>
                </a:lnTo>
                <a:lnTo>
                  <a:pt x="683594" y="203836"/>
                </a:lnTo>
                <a:lnTo>
                  <a:pt x="0" y="20383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6" name="Freeform 16"/>
          <p:cNvSpPr/>
          <p:nvPr/>
        </p:nvSpPr>
        <p:spPr>
          <a:xfrm>
            <a:off x="760464" y="6475192"/>
            <a:ext cx="683594" cy="203835"/>
          </a:xfrm>
          <a:custGeom>
            <a:avLst/>
            <a:gdLst/>
            <a:ahLst/>
            <a:cxnLst/>
            <a:rect l="l" t="t" r="r" b="b"/>
            <a:pathLst>
              <a:path w="683594" h="203835">
                <a:moveTo>
                  <a:pt x="0" y="0"/>
                </a:moveTo>
                <a:lnTo>
                  <a:pt x="683594" y="0"/>
                </a:lnTo>
                <a:lnTo>
                  <a:pt x="683594" y="203835"/>
                </a:lnTo>
                <a:lnTo>
                  <a:pt x="0" y="20383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7" name="Freeform 17"/>
          <p:cNvSpPr/>
          <p:nvPr/>
        </p:nvSpPr>
        <p:spPr>
          <a:xfrm>
            <a:off x="725458" y="7122422"/>
            <a:ext cx="683594" cy="203835"/>
          </a:xfrm>
          <a:custGeom>
            <a:avLst/>
            <a:gdLst/>
            <a:ahLst/>
            <a:cxnLst/>
            <a:rect l="l" t="t" r="r" b="b"/>
            <a:pathLst>
              <a:path w="683594" h="203835">
                <a:moveTo>
                  <a:pt x="0" y="0"/>
                </a:moveTo>
                <a:lnTo>
                  <a:pt x="683594" y="0"/>
                </a:lnTo>
                <a:lnTo>
                  <a:pt x="683594" y="203835"/>
                </a:lnTo>
                <a:lnTo>
                  <a:pt x="0" y="20383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8" name="Freeform 18"/>
          <p:cNvSpPr/>
          <p:nvPr/>
        </p:nvSpPr>
        <p:spPr>
          <a:xfrm>
            <a:off x="725458" y="7871569"/>
            <a:ext cx="683594" cy="203835"/>
          </a:xfrm>
          <a:custGeom>
            <a:avLst/>
            <a:gdLst/>
            <a:ahLst/>
            <a:cxnLst/>
            <a:rect l="l" t="t" r="r" b="b"/>
            <a:pathLst>
              <a:path w="683594" h="203835">
                <a:moveTo>
                  <a:pt x="0" y="0"/>
                </a:moveTo>
                <a:lnTo>
                  <a:pt x="683594" y="0"/>
                </a:lnTo>
                <a:lnTo>
                  <a:pt x="683594" y="203835"/>
                </a:lnTo>
                <a:lnTo>
                  <a:pt x="0" y="20383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9" name="Freeform 19"/>
          <p:cNvSpPr/>
          <p:nvPr/>
        </p:nvSpPr>
        <p:spPr>
          <a:xfrm>
            <a:off x="725458" y="8533104"/>
            <a:ext cx="683594" cy="203835"/>
          </a:xfrm>
          <a:custGeom>
            <a:avLst/>
            <a:gdLst/>
            <a:ahLst/>
            <a:cxnLst/>
            <a:rect l="l" t="t" r="r" b="b"/>
            <a:pathLst>
              <a:path w="683594" h="203835">
                <a:moveTo>
                  <a:pt x="0" y="0"/>
                </a:moveTo>
                <a:lnTo>
                  <a:pt x="683595" y="0"/>
                </a:lnTo>
                <a:lnTo>
                  <a:pt x="683595" y="203836"/>
                </a:lnTo>
                <a:lnTo>
                  <a:pt x="0" y="20383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20" name="Group 20"/>
          <p:cNvGrpSpPr/>
          <p:nvPr/>
        </p:nvGrpSpPr>
        <p:grpSpPr>
          <a:xfrm>
            <a:off x="9210545" y="1172865"/>
            <a:ext cx="8563105" cy="7986464"/>
            <a:chOff x="0" y="0"/>
            <a:chExt cx="976971" cy="911182"/>
          </a:xfrm>
        </p:grpSpPr>
        <p:sp>
          <p:nvSpPr>
            <p:cNvPr id="21" name="Freeform 21"/>
            <p:cNvSpPr/>
            <p:nvPr/>
          </p:nvSpPr>
          <p:spPr>
            <a:xfrm>
              <a:off x="0" y="0"/>
              <a:ext cx="976971" cy="911182"/>
            </a:xfrm>
            <a:custGeom>
              <a:avLst/>
              <a:gdLst/>
              <a:ahLst/>
              <a:cxnLst/>
              <a:rect l="l" t="t" r="r" b="b"/>
              <a:pathLst>
                <a:path w="976971" h="911182">
                  <a:moveTo>
                    <a:pt x="0" y="0"/>
                  </a:moveTo>
                  <a:lnTo>
                    <a:pt x="976971" y="0"/>
                  </a:lnTo>
                  <a:lnTo>
                    <a:pt x="976971" y="911182"/>
                  </a:lnTo>
                  <a:lnTo>
                    <a:pt x="0" y="911182"/>
                  </a:lnTo>
                  <a:close/>
                </a:path>
              </a:pathLst>
            </a:custGeom>
            <a:blipFill>
              <a:blip r:embed="rId6"/>
              <a:stretch>
                <a:fillRect t="-3610" b="-3610"/>
              </a:stretch>
            </a:blipFill>
            <a:ln w="114300" cap="sq">
              <a:solidFill>
                <a:srgbClr val="000000"/>
              </a:solidFill>
              <a:prstDash val="solid"/>
              <a:miter/>
            </a:ln>
          </p:spPr>
        </p:sp>
      </p:grpSp>
      <p:sp>
        <p:nvSpPr>
          <p:cNvPr id="23" name="TextBox 23"/>
          <p:cNvSpPr txBox="1"/>
          <p:nvPr/>
        </p:nvSpPr>
        <p:spPr>
          <a:xfrm>
            <a:off x="17521771" y="9626320"/>
            <a:ext cx="503758" cy="264086"/>
          </a:xfrm>
          <a:prstGeom prst="rect">
            <a:avLst/>
          </a:prstGeom>
        </p:spPr>
        <p:txBody>
          <a:bodyPr lIns="0" tIns="0" rIns="0" bIns="0" rtlCol="0" anchor="t">
            <a:spAutoFit/>
          </a:bodyPr>
          <a:lstStyle/>
          <a:p>
            <a:pPr algn="ctr">
              <a:lnSpc>
                <a:spcPts val="2239"/>
              </a:lnSpc>
            </a:pPr>
            <a:r>
              <a:rPr lang="en-US" sz="1599" b="1">
                <a:solidFill>
                  <a:srgbClr val="FFFFFF"/>
                </a:solidFill>
                <a:latin typeface="Open Sans Bold"/>
                <a:ea typeface="Open Sans Bold"/>
                <a:cs typeface="Open Sans Bold"/>
                <a:sym typeface="Open Sans Bold"/>
              </a:rPr>
              <a:t>03</a:t>
            </a:r>
          </a:p>
        </p:txBody>
      </p:sp>
      <p:sp>
        <p:nvSpPr>
          <p:cNvPr id="24" name="TextBox 24"/>
          <p:cNvSpPr txBox="1"/>
          <p:nvPr/>
        </p:nvSpPr>
        <p:spPr>
          <a:xfrm>
            <a:off x="454749" y="1773284"/>
            <a:ext cx="9416788" cy="1978113"/>
          </a:xfrm>
          <a:prstGeom prst="rect">
            <a:avLst/>
          </a:prstGeom>
        </p:spPr>
        <p:txBody>
          <a:bodyPr lIns="0" tIns="0" rIns="0" bIns="0" rtlCol="0" anchor="t">
            <a:spAutoFit/>
          </a:bodyPr>
          <a:lstStyle/>
          <a:p>
            <a:pPr algn="l">
              <a:lnSpc>
                <a:spcPts val="5181"/>
              </a:lnSpc>
            </a:pPr>
            <a:r>
              <a:rPr lang="en-US" sz="4797" b="1">
                <a:solidFill>
                  <a:srgbClr val="1F2020"/>
                </a:solidFill>
                <a:latin typeface="Montserrat Bold"/>
                <a:ea typeface="Montserrat Bold"/>
                <a:cs typeface="Montserrat Bold"/>
                <a:sym typeface="Montserrat Bold"/>
              </a:rPr>
              <a:t>MAJOR COMPONENT OF A DIGITAL MARKETING COURSE</a:t>
            </a:r>
          </a:p>
        </p:txBody>
      </p:sp>
      <p:sp>
        <p:nvSpPr>
          <p:cNvPr id="25" name="TextBox 25"/>
          <p:cNvSpPr txBox="1"/>
          <p:nvPr/>
        </p:nvSpPr>
        <p:spPr>
          <a:xfrm>
            <a:off x="1563897" y="4333529"/>
            <a:ext cx="6548065" cy="464821"/>
          </a:xfrm>
          <a:prstGeom prst="rect">
            <a:avLst/>
          </a:prstGeom>
        </p:spPr>
        <p:txBody>
          <a:bodyPr lIns="0" tIns="0" rIns="0" bIns="0" rtlCol="0" anchor="t">
            <a:spAutoFit/>
          </a:bodyPr>
          <a:lstStyle/>
          <a:p>
            <a:pPr algn="l">
              <a:lnSpc>
                <a:spcPts val="3779"/>
              </a:lnSpc>
              <a:spcBef>
                <a:spcPct val="0"/>
              </a:spcBef>
            </a:pPr>
            <a:r>
              <a:rPr lang="en-US" sz="2699" b="1">
                <a:solidFill>
                  <a:srgbClr val="1F2020"/>
                </a:solidFill>
                <a:latin typeface="Open Sans Bold"/>
                <a:ea typeface="Open Sans Bold"/>
                <a:cs typeface="Open Sans Bold"/>
                <a:sym typeface="Open Sans Bold"/>
              </a:rPr>
              <a:t>SEARCH ENGINE OPTIMIZATION [SEO]</a:t>
            </a:r>
          </a:p>
        </p:txBody>
      </p:sp>
      <p:sp>
        <p:nvSpPr>
          <p:cNvPr id="26" name="TextBox 26"/>
          <p:cNvSpPr txBox="1"/>
          <p:nvPr/>
        </p:nvSpPr>
        <p:spPr>
          <a:xfrm>
            <a:off x="1602651" y="4995065"/>
            <a:ext cx="6334686" cy="464821"/>
          </a:xfrm>
          <a:prstGeom prst="rect">
            <a:avLst/>
          </a:prstGeom>
        </p:spPr>
        <p:txBody>
          <a:bodyPr lIns="0" tIns="0" rIns="0" bIns="0" rtlCol="0" anchor="t">
            <a:spAutoFit/>
          </a:bodyPr>
          <a:lstStyle/>
          <a:p>
            <a:pPr algn="l">
              <a:lnSpc>
                <a:spcPts val="3779"/>
              </a:lnSpc>
              <a:spcBef>
                <a:spcPct val="0"/>
              </a:spcBef>
            </a:pPr>
            <a:r>
              <a:rPr lang="en-US" sz="2699" b="1">
                <a:solidFill>
                  <a:srgbClr val="1F2020"/>
                </a:solidFill>
                <a:latin typeface="Open Sans Bold"/>
                <a:ea typeface="Open Sans Bold"/>
                <a:cs typeface="Open Sans Bold"/>
                <a:sym typeface="Open Sans Bold"/>
              </a:rPr>
              <a:t>SEARCH ENGINE MARKETING [SEM]</a:t>
            </a:r>
          </a:p>
        </p:txBody>
      </p:sp>
      <p:sp>
        <p:nvSpPr>
          <p:cNvPr id="27" name="TextBox 27"/>
          <p:cNvSpPr txBox="1"/>
          <p:nvPr/>
        </p:nvSpPr>
        <p:spPr>
          <a:xfrm>
            <a:off x="1602651" y="5674357"/>
            <a:ext cx="5813095" cy="464821"/>
          </a:xfrm>
          <a:prstGeom prst="rect">
            <a:avLst/>
          </a:prstGeom>
        </p:spPr>
        <p:txBody>
          <a:bodyPr lIns="0" tIns="0" rIns="0" bIns="0" rtlCol="0" anchor="t">
            <a:spAutoFit/>
          </a:bodyPr>
          <a:lstStyle/>
          <a:p>
            <a:pPr algn="l">
              <a:lnSpc>
                <a:spcPts val="3779"/>
              </a:lnSpc>
              <a:spcBef>
                <a:spcPct val="0"/>
              </a:spcBef>
            </a:pPr>
            <a:r>
              <a:rPr lang="en-US" sz="2699" b="1" dirty="0">
                <a:solidFill>
                  <a:srgbClr val="1F2020"/>
                </a:solidFill>
                <a:latin typeface="Open Sans Bold"/>
                <a:ea typeface="Open Sans Bold"/>
                <a:cs typeface="Open Sans Bold"/>
                <a:sym typeface="Open Sans Bold"/>
              </a:rPr>
              <a:t>SOCIAL MEDIA MARKETING [SMM]</a:t>
            </a:r>
          </a:p>
        </p:txBody>
      </p:sp>
      <p:sp>
        <p:nvSpPr>
          <p:cNvPr id="28" name="TextBox 28"/>
          <p:cNvSpPr txBox="1"/>
          <p:nvPr/>
        </p:nvSpPr>
        <p:spPr>
          <a:xfrm>
            <a:off x="1563897" y="6333265"/>
            <a:ext cx="5813095" cy="464821"/>
          </a:xfrm>
          <a:prstGeom prst="rect">
            <a:avLst/>
          </a:prstGeom>
        </p:spPr>
        <p:txBody>
          <a:bodyPr lIns="0" tIns="0" rIns="0" bIns="0" rtlCol="0" anchor="t">
            <a:spAutoFit/>
          </a:bodyPr>
          <a:lstStyle/>
          <a:p>
            <a:pPr algn="l">
              <a:lnSpc>
                <a:spcPts val="3779"/>
              </a:lnSpc>
              <a:spcBef>
                <a:spcPct val="0"/>
              </a:spcBef>
            </a:pPr>
            <a:r>
              <a:rPr lang="en-US" sz="2699" b="1" dirty="0">
                <a:solidFill>
                  <a:srgbClr val="1F2020"/>
                </a:solidFill>
                <a:latin typeface="Open Sans Bold"/>
                <a:ea typeface="Open Sans Bold"/>
                <a:cs typeface="Open Sans Bold"/>
                <a:sym typeface="Open Sans Bold"/>
              </a:rPr>
              <a:t>CONTENT MARKETING </a:t>
            </a:r>
          </a:p>
        </p:txBody>
      </p:sp>
      <p:sp>
        <p:nvSpPr>
          <p:cNvPr id="29" name="TextBox 29"/>
          <p:cNvSpPr txBox="1"/>
          <p:nvPr/>
        </p:nvSpPr>
        <p:spPr>
          <a:xfrm>
            <a:off x="1627364" y="7036821"/>
            <a:ext cx="5813095" cy="464821"/>
          </a:xfrm>
          <a:prstGeom prst="rect">
            <a:avLst/>
          </a:prstGeom>
        </p:spPr>
        <p:txBody>
          <a:bodyPr lIns="0" tIns="0" rIns="0" bIns="0" rtlCol="0" anchor="t">
            <a:spAutoFit/>
          </a:bodyPr>
          <a:lstStyle/>
          <a:p>
            <a:pPr algn="l">
              <a:lnSpc>
                <a:spcPts val="3779"/>
              </a:lnSpc>
              <a:spcBef>
                <a:spcPct val="0"/>
              </a:spcBef>
            </a:pPr>
            <a:r>
              <a:rPr lang="en-US" sz="2699" b="1" dirty="0">
                <a:solidFill>
                  <a:srgbClr val="1F2020"/>
                </a:solidFill>
                <a:latin typeface="Open Sans Bold"/>
                <a:ea typeface="Open Sans Bold"/>
                <a:cs typeface="Open Sans Bold"/>
                <a:sym typeface="Open Sans Bold"/>
              </a:rPr>
              <a:t>EMAIL MARKETING </a:t>
            </a:r>
          </a:p>
        </p:txBody>
      </p:sp>
      <p:sp>
        <p:nvSpPr>
          <p:cNvPr id="30" name="TextBox 30"/>
          <p:cNvSpPr txBox="1"/>
          <p:nvPr/>
        </p:nvSpPr>
        <p:spPr>
          <a:xfrm>
            <a:off x="1627365" y="7754485"/>
            <a:ext cx="5813095" cy="464821"/>
          </a:xfrm>
          <a:prstGeom prst="rect">
            <a:avLst/>
          </a:prstGeom>
        </p:spPr>
        <p:txBody>
          <a:bodyPr lIns="0" tIns="0" rIns="0" bIns="0" rtlCol="0" anchor="t">
            <a:spAutoFit/>
          </a:bodyPr>
          <a:lstStyle/>
          <a:p>
            <a:pPr algn="l">
              <a:lnSpc>
                <a:spcPts val="3779"/>
              </a:lnSpc>
              <a:spcBef>
                <a:spcPct val="0"/>
              </a:spcBef>
            </a:pPr>
            <a:r>
              <a:rPr lang="en-US" sz="2699" b="1" dirty="0">
                <a:solidFill>
                  <a:srgbClr val="1F2020"/>
                </a:solidFill>
                <a:latin typeface="Open Sans Bold"/>
                <a:ea typeface="Open Sans Bold"/>
                <a:cs typeface="Open Sans Bold"/>
                <a:sym typeface="Open Sans Bold"/>
              </a:rPr>
              <a:t>INFLUENCE MARKETING </a:t>
            </a:r>
          </a:p>
        </p:txBody>
      </p:sp>
      <p:sp>
        <p:nvSpPr>
          <p:cNvPr id="31" name="TextBox 31"/>
          <p:cNvSpPr txBox="1"/>
          <p:nvPr/>
        </p:nvSpPr>
        <p:spPr>
          <a:xfrm>
            <a:off x="1602651" y="8456907"/>
            <a:ext cx="5813095" cy="464821"/>
          </a:xfrm>
          <a:prstGeom prst="rect">
            <a:avLst/>
          </a:prstGeom>
        </p:spPr>
        <p:txBody>
          <a:bodyPr lIns="0" tIns="0" rIns="0" bIns="0" rtlCol="0" anchor="t">
            <a:spAutoFit/>
          </a:bodyPr>
          <a:lstStyle/>
          <a:p>
            <a:pPr algn="l">
              <a:lnSpc>
                <a:spcPts val="3779"/>
              </a:lnSpc>
              <a:spcBef>
                <a:spcPct val="0"/>
              </a:spcBef>
            </a:pPr>
            <a:r>
              <a:rPr lang="en-US" sz="2699" b="1" dirty="0">
                <a:solidFill>
                  <a:srgbClr val="1F2020"/>
                </a:solidFill>
                <a:latin typeface="Open Sans Bold"/>
                <a:ea typeface="Open Sans Bold"/>
                <a:cs typeface="Open Sans Bold"/>
                <a:sym typeface="Open Sans Bold"/>
              </a:rPr>
              <a:t>E- COMMERCE MARKETING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9"/>
          <p:cNvGrpSpPr/>
          <p:nvPr/>
        </p:nvGrpSpPr>
        <p:grpSpPr>
          <a:xfrm>
            <a:off x="17259300" y="9258300"/>
            <a:ext cx="1028700" cy="1028700"/>
            <a:chOff x="0" y="0"/>
            <a:chExt cx="270933" cy="270933"/>
          </a:xfrm>
        </p:grpSpPr>
        <p:sp>
          <p:nvSpPr>
            <p:cNvPr id="10" name="Freeform 10"/>
            <p:cNvSpPr/>
            <p:nvPr/>
          </p:nvSpPr>
          <p:spPr>
            <a:xfrm>
              <a:off x="0" y="0"/>
              <a:ext cx="270933" cy="270933"/>
            </a:xfrm>
            <a:custGeom>
              <a:avLst/>
              <a:gdLst/>
              <a:ahLst/>
              <a:cxnLst/>
              <a:rect l="l" t="t" r="r" b="b"/>
              <a:pathLst>
                <a:path w="270933" h="270933">
                  <a:moveTo>
                    <a:pt x="0" y="0"/>
                  </a:moveTo>
                  <a:lnTo>
                    <a:pt x="270933" y="0"/>
                  </a:lnTo>
                  <a:lnTo>
                    <a:pt x="270933" y="270933"/>
                  </a:lnTo>
                  <a:lnTo>
                    <a:pt x="0" y="270933"/>
                  </a:lnTo>
                  <a:close/>
                </a:path>
              </a:pathLst>
            </a:custGeom>
            <a:solidFill>
              <a:srgbClr val="FFBD59"/>
            </a:solidFill>
          </p:spPr>
        </p:sp>
        <p:sp>
          <p:nvSpPr>
            <p:cNvPr id="11" name="TextBox 11"/>
            <p:cNvSpPr txBox="1"/>
            <p:nvPr/>
          </p:nvSpPr>
          <p:spPr>
            <a:xfrm>
              <a:off x="0" y="-38100"/>
              <a:ext cx="270933" cy="309033"/>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0" y="5482785"/>
            <a:ext cx="7997904" cy="4804215"/>
            <a:chOff x="0" y="0"/>
            <a:chExt cx="10663871" cy="6405619"/>
          </a:xfrm>
        </p:grpSpPr>
        <p:pic>
          <p:nvPicPr>
            <p:cNvPr id="13" name="Picture 13"/>
            <p:cNvPicPr>
              <a:picLocks noChangeAspect="1"/>
            </p:cNvPicPr>
            <p:nvPr/>
          </p:nvPicPr>
          <p:blipFill>
            <a:blip r:embed="rId2"/>
            <a:srcRect t="356" b="356"/>
            <a:stretch>
              <a:fillRect/>
            </a:stretch>
          </p:blipFill>
          <p:spPr>
            <a:xfrm>
              <a:off x="0" y="0"/>
              <a:ext cx="10663871" cy="6405619"/>
            </a:xfrm>
            <a:prstGeom prst="rect">
              <a:avLst/>
            </a:prstGeom>
          </p:spPr>
        </p:pic>
      </p:grpSp>
      <p:grpSp>
        <p:nvGrpSpPr>
          <p:cNvPr id="14" name="Group 14"/>
          <p:cNvGrpSpPr/>
          <p:nvPr/>
        </p:nvGrpSpPr>
        <p:grpSpPr>
          <a:xfrm>
            <a:off x="9044779" y="1293354"/>
            <a:ext cx="8954477" cy="5063842"/>
            <a:chOff x="0" y="0"/>
            <a:chExt cx="11939303" cy="6751789"/>
          </a:xfrm>
        </p:grpSpPr>
        <p:pic>
          <p:nvPicPr>
            <p:cNvPr id="15" name="Picture 15"/>
            <p:cNvPicPr>
              <a:picLocks noChangeAspect="1"/>
            </p:cNvPicPr>
            <p:nvPr/>
          </p:nvPicPr>
          <p:blipFill>
            <a:blip r:embed="rId3"/>
            <a:srcRect l="3692" r="3692"/>
            <a:stretch>
              <a:fillRect/>
            </a:stretch>
          </p:blipFill>
          <p:spPr>
            <a:xfrm>
              <a:off x="0" y="0"/>
              <a:ext cx="11939303" cy="6751789"/>
            </a:xfrm>
            <a:prstGeom prst="rect">
              <a:avLst/>
            </a:prstGeom>
          </p:spPr>
        </p:pic>
      </p:grpSp>
      <p:grpSp>
        <p:nvGrpSpPr>
          <p:cNvPr id="16" name="Group 16"/>
          <p:cNvGrpSpPr/>
          <p:nvPr/>
        </p:nvGrpSpPr>
        <p:grpSpPr>
          <a:xfrm>
            <a:off x="925097" y="1295040"/>
            <a:ext cx="1147901" cy="75115"/>
            <a:chOff x="0" y="0"/>
            <a:chExt cx="302328" cy="19783"/>
          </a:xfrm>
        </p:grpSpPr>
        <p:sp>
          <p:nvSpPr>
            <p:cNvPr id="17" name="Freeform 17"/>
            <p:cNvSpPr/>
            <p:nvPr/>
          </p:nvSpPr>
          <p:spPr>
            <a:xfrm>
              <a:off x="0" y="0"/>
              <a:ext cx="302328" cy="19783"/>
            </a:xfrm>
            <a:custGeom>
              <a:avLst/>
              <a:gdLst/>
              <a:ahLst/>
              <a:cxnLst/>
              <a:rect l="l" t="t" r="r" b="b"/>
              <a:pathLst>
                <a:path w="302328" h="19783">
                  <a:moveTo>
                    <a:pt x="0" y="0"/>
                  </a:moveTo>
                  <a:lnTo>
                    <a:pt x="302328" y="0"/>
                  </a:lnTo>
                  <a:lnTo>
                    <a:pt x="302328" y="19783"/>
                  </a:lnTo>
                  <a:lnTo>
                    <a:pt x="0" y="19783"/>
                  </a:lnTo>
                  <a:close/>
                </a:path>
              </a:pathLst>
            </a:custGeom>
            <a:solidFill>
              <a:srgbClr val="FFBD59"/>
            </a:solidFill>
          </p:spPr>
        </p:sp>
        <p:sp>
          <p:nvSpPr>
            <p:cNvPr id="18" name="TextBox 18"/>
            <p:cNvSpPr txBox="1"/>
            <p:nvPr/>
          </p:nvSpPr>
          <p:spPr>
            <a:xfrm>
              <a:off x="0" y="-38100"/>
              <a:ext cx="302328" cy="57883"/>
            </a:xfrm>
            <a:prstGeom prst="rect">
              <a:avLst/>
            </a:prstGeom>
          </p:spPr>
          <p:txBody>
            <a:bodyPr lIns="50800" tIns="50800" rIns="50800" bIns="50800" rtlCol="0" anchor="ctr"/>
            <a:lstStyle/>
            <a:p>
              <a:pPr algn="ctr">
                <a:lnSpc>
                  <a:spcPts val="2659"/>
                </a:lnSpc>
              </a:pPr>
              <a:endParaRPr/>
            </a:p>
          </p:txBody>
        </p:sp>
      </p:grpSp>
      <p:sp>
        <p:nvSpPr>
          <p:cNvPr id="19" name="Freeform 19"/>
          <p:cNvSpPr/>
          <p:nvPr/>
        </p:nvSpPr>
        <p:spPr>
          <a:xfrm>
            <a:off x="8182083" y="7052521"/>
            <a:ext cx="515267" cy="417835"/>
          </a:xfrm>
          <a:custGeom>
            <a:avLst/>
            <a:gdLst/>
            <a:ahLst/>
            <a:cxnLst/>
            <a:rect l="l" t="t" r="r" b="b"/>
            <a:pathLst>
              <a:path w="515267" h="417835">
                <a:moveTo>
                  <a:pt x="0" y="0"/>
                </a:moveTo>
                <a:lnTo>
                  <a:pt x="515267" y="0"/>
                </a:lnTo>
                <a:lnTo>
                  <a:pt x="515267" y="417834"/>
                </a:lnTo>
                <a:lnTo>
                  <a:pt x="0" y="41783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0" name="Freeform 20"/>
          <p:cNvSpPr/>
          <p:nvPr/>
        </p:nvSpPr>
        <p:spPr>
          <a:xfrm>
            <a:off x="181298" y="2434549"/>
            <a:ext cx="835148" cy="527340"/>
          </a:xfrm>
          <a:custGeom>
            <a:avLst/>
            <a:gdLst/>
            <a:ahLst/>
            <a:cxnLst/>
            <a:rect l="l" t="t" r="r" b="b"/>
            <a:pathLst>
              <a:path w="835148" h="527340">
                <a:moveTo>
                  <a:pt x="0" y="0"/>
                </a:moveTo>
                <a:lnTo>
                  <a:pt x="835148" y="0"/>
                </a:lnTo>
                <a:lnTo>
                  <a:pt x="835148" y="527340"/>
                </a:lnTo>
                <a:lnTo>
                  <a:pt x="0" y="52734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6" name="TextBox 26"/>
          <p:cNvSpPr txBox="1"/>
          <p:nvPr/>
        </p:nvSpPr>
        <p:spPr>
          <a:xfrm>
            <a:off x="17521771" y="9626320"/>
            <a:ext cx="503758" cy="264086"/>
          </a:xfrm>
          <a:prstGeom prst="rect">
            <a:avLst/>
          </a:prstGeom>
        </p:spPr>
        <p:txBody>
          <a:bodyPr lIns="0" tIns="0" rIns="0" bIns="0" rtlCol="0" anchor="t">
            <a:spAutoFit/>
          </a:bodyPr>
          <a:lstStyle/>
          <a:p>
            <a:pPr algn="ctr">
              <a:lnSpc>
                <a:spcPts val="2239"/>
              </a:lnSpc>
            </a:pPr>
            <a:r>
              <a:rPr lang="en-US" sz="1599" b="1">
                <a:solidFill>
                  <a:srgbClr val="FFFFFF"/>
                </a:solidFill>
                <a:latin typeface="Open Sans Bold"/>
                <a:ea typeface="Open Sans Bold"/>
                <a:cs typeface="Open Sans Bold"/>
                <a:sym typeface="Open Sans Bold"/>
              </a:rPr>
              <a:t>04</a:t>
            </a:r>
          </a:p>
        </p:txBody>
      </p:sp>
      <p:sp>
        <p:nvSpPr>
          <p:cNvPr id="27" name="TextBox 27"/>
          <p:cNvSpPr txBox="1"/>
          <p:nvPr/>
        </p:nvSpPr>
        <p:spPr>
          <a:xfrm>
            <a:off x="1218450" y="2293694"/>
            <a:ext cx="6969204" cy="1582305"/>
          </a:xfrm>
          <a:prstGeom prst="rect">
            <a:avLst/>
          </a:prstGeom>
        </p:spPr>
        <p:txBody>
          <a:bodyPr lIns="0" tIns="0" rIns="0" bIns="0" rtlCol="0" anchor="t">
            <a:spAutoFit/>
          </a:bodyPr>
          <a:lstStyle/>
          <a:p>
            <a:pPr algn="l">
              <a:lnSpc>
                <a:spcPts val="6126"/>
              </a:lnSpc>
            </a:pPr>
            <a:r>
              <a:rPr lang="en-US" sz="5672" b="1">
                <a:solidFill>
                  <a:srgbClr val="1F2020"/>
                </a:solidFill>
                <a:latin typeface="Montserrat Bold"/>
                <a:ea typeface="Montserrat Bold"/>
                <a:cs typeface="Montserrat Bold"/>
                <a:sym typeface="Montserrat Bold"/>
              </a:rPr>
              <a:t>SEARCH ENGINE OPTIMIZATION </a:t>
            </a:r>
          </a:p>
        </p:txBody>
      </p:sp>
      <p:sp>
        <p:nvSpPr>
          <p:cNvPr id="28" name="TextBox 28"/>
          <p:cNvSpPr txBox="1"/>
          <p:nvPr/>
        </p:nvSpPr>
        <p:spPr>
          <a:xfrm>
            <a:off x="8933859" y="6995371"/>
            <a:ext cx="8954477" cy="2145267"/>
          </a:xfrm>
          <a:prstGeom prst="rect">
            <a:avLst/>
          </a:prstGeom>
        </p:spPr>
        <p:txBody>
          <a:bodyPr wrap="square" lIns="0" tIns="0" rIns="0" bIns="0" rtlCol="0" anchor="t">
            <a:spAutoFit/>
          </a:bodyPr>
          <a:lstStyle/>
          <a:p>
            <a:pPr algn="l">
              <a:lnSpc>
                <a:spcPts val="4255"/>
              </a:lnSpc>
              <a:spcBef>
                <a:spcPct val="0"/>
              </a:spcBef>
            </a:pPr>
            <a:r>
              <a:rPr lang="en-US" sz="2400" dirty="0">
                <a:solidFill>
                  <a:srgbClr val="1F2020"/>
                </a:solidFill>
                <a:latin typeface="Open Sans"/>
                <a:ea typeface="Open Sans"/>
                <a:cs typeface="Open Sans"/>
                <a:sym typeface="Open Sans"/>
              </a:rPr>
              <a:t>SEO  is a digital strategy that increases a website’s visibility on search engines like Google. By using keywords, quality content, and technical improvements, SEO drives more organic traffic and builds long-term online growth.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9"/>
          <p:cNvGrpSpPr/>
          <p:nvPr/>
        </p:nvGrpSpPr>
        <p:grpSpPr>
          <a:xfrm>
            <a:off x="17259300" y="9258300"/>
            <a:ext cx="1028700" cy="1028700"/>
            <a:chOff x="0" y="0"/>
            <a:chExt cx="270933" cy="270933"/>
          </a:xfrm>
        </p:grpSpPr>
        <p:sp>
          <p:nvSpPr>
            <p:cNvPr id="10" name="Freeform 10"/>
            <p:cNvSpPr/>
            <p:nvPr/>
          </p:nvSpPr>
          <p:spPr>
            <a:xfrm>
              <a:off x="0" y="0"/>
              <a:ext cx="270933" cy="270933"/>
            </a:xfrm>
            <a:custGeom>
              <a:avLst/>
              <a:gdLst/>
              <a:ahLst/>
              <a:cxnLst/>
              <a:rect l="l" t="t" r="r" b="b"/>
              <a:pathLst>
                <a:path w="270933" h="270933">
                  <a:moveTo>
                    <a:pt x="0" y="0"/>
                  </a:moveTo>
                  <a:lnTo>
                    <a:pt x="270933" y="0"/>
                  </a:lnTo>
                  <a:lnTo>
                    <a:pt x="270933" y="270933"/>
                  </a:lnTo>
                  <a:lnTo>
                    <a:pt x="0" y="270933"/>
                  </a:lnTo>
                  <a:close/>
                </a:path>
              </a:pathLst>
            </a:custGeom>
            <a:solidFill>
              <a:srgbClr val="FFBD59"/>
            </a:solidFill>
          </p:spPr>
        </p:sp>
        <p:sp>
          <p:nvSpPr>
            <p:cNvPr id="11" name="TextBox 11"/>
            <p:cNvSpPr txBox="1"/>
            <p:nvPr/>
          </p:nvSpPr>
          <p:spPr>
            <a:xfrm>
              <a:off x="0" y="-38100"/>
              <a:ext cx="270933" cy="309033"/>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1881796" y="1454746"/>
            <a:ext cx="1147901" cy="75115"/>
            <a:chOff x="0" y="0"/>
            <a:chExt cx="302328" cy="19783"/>
          </a:xfrm>
        </p:grpSpPr>
        <p:sp>
          <p:nvSpPr>
            <p:cNvPr id="13" name="Freeform 13"/>
            <p:cNvSpPr/>
            <p:nvPr/>
          </p:nvSpPr>
          <p:spPr>
            <a:xfrm>
              <a:off x="0" y="0"/>
              <a:ext cx="302328" cy="19783"/>
            </a:xfrm>
            <a:custGeom>
              <a:avLst/>
              <a:gdLst/>
              <a:ahLst/>
              <a:cxnLst/>
              <a:rect l="l" t="t" r="r" b="b"/>
              <a:pathLst>
                <a:path w="302328" h="19783">
                  <a:moveTo>
                    <a:pt x="0" y="0"/>
                  </a:moveTo>
                  <a:lnTo>
                    <a:pt x="302328" y="0"/>
                  </a:lnTo>
                  <a:lnTo>
                    <a:pt x="302328" y="19783"/>
                  </a:lnTo>
                  <a:lnTo>
                    <a:pt x="0" y="19783"/>
                  </a:lnTo>
                  <a:close/>
                </a:path>
              </a:pathLst>
            </a:custGeom>
            <a:solidFill>
              <a:srgbClr val="FFBD59"/>
            </a:solidFill>
          </p:spPr>
        </p:sp>
        <p:sp>
          <p:nvSpPr>
            <p:cNvPr id="14" name="TextBox 14"/>
            <p:cNvSpPr txBox="1"/>
            <p:nvPr/>
          </p:nvSpPr>
          <p:spPr>
            <a:xfrm>
              <a:off x="0" y="-38100"/>
              <a:ext cx="302328" cy="57883"/>
            </a:xfrm>
            <a:prstGeom prst="rect">
              <a:avLst/>
            </a:prstGeom>
          </p:spPr>
          <p:txBody>
            <a:bodyPr lIns="50800" tIns="50800" rIns="50800" bIns="50800" rtlCol="0" anchor="ctr"/>
            <a:lstStyle/>
            <a:p>
              <a:pPr algn="ctr">
                <a:lnSpc>
                  <a:spcPts val="2659"/>
                </a:lnSpc>
              </a:pPr>
              <a:endParaRPr/>
            </a:p>
          </p:txBody>
        </p:sp>
      </p:grpSp>
      <p:grpSp>
        <p:nvGrpSpPr>
          <p:cNvPr id="15" name="Group 15"/>
          <p:cNvGrpSpPr>
            <a:grpSpLocks noChangeAspect="1"/>
          </p:cNvGrpSpPr>
          <p:nvPr/>
        </p:nvGrpSpPr>
        <p:grpSpPr>
          <a:xfrm>
            <a:off x="12708290" y="2600696"/>
            <a:ext cx="5044652" cy="5044652"/>
            <a:chOff x="0" y="0"/>
            <a:chExt cx="13884457" cy="13884457"/>
          </a:xfrm>
        </p:grpSpPr>
        <p:sp>
          <p:nvSpPr>
            <p:cNvPr id="16" name="Freeform 16"/>
            <p:cNvSpPr/>
            <p:nvPr/>
          </p:nvSpPr>
          <p:spPr>
            <a:xfrm>
              <a:off x="-31116" y="-70"/>
              <a:ext cx="13946687" cy="13884594"/>
            </a:xfrm>
            <a:custGeom>
              <a:avLst/>
              <a:gdLst/>
              <a:ahLst/>
              <a:cxnLst/>
              <a:rect l="l" t="t" r="r" b="b"/>
              <a:pathLst>
                <a:path w="13946687" h="13884594">
                  <a:moveTo>
                    <a:pt x="6973343" y="70"/>
                  </a:moveTo>
                  <a:cubicBezTo>
                    <a:pt x="4485729" y="-11055"/>
                    <a:pt x="2182303" y="1309688"/>
                    <a:pt x="935272" y="3462190"/>
                  </a:cubicBezTo>
                  <a:cubicBezTo>
                    <a:pt x="-311758" y="5614693"/>
                    <a:pt x="-311758" y="8269902"/>
                    <a:pt x="935272" y="10422404"/>
                  </a:cubicBezTo>
                  <a:cubicBezTo>
                    <a:pt x="2182303" y="12574907"/>
                    <a:pt x="4485729" y="13895650"/>
                    <a:pt x="6973343" y="13884525"/>
                  </a:cubicBezTo>
                  <a:cubicBezTo>
                    <a:pt x="9460958" y="13895650"/>
                    <a:pt x="11764384" y="12574907"/>
                    <a:pt x="13011414" y="10422404"/>
                  </a:cubicBezTo>
                  <a:cubicBezTo>
                    <a:pt x="14258444" y="8269902"/>
                    <a:pt x="14258444" y="5614693"/>
                    <a:pt x="13011414" y="3462190"/>
                  </a:cubicBezTo>
                  <a:cubicBezTo>
                    <a:pt x="11764384" y="1309688"/>
                    <a:pt x="9460958" y="-11055"/>
                    <a:pt x="6973343" y="70"/>
                  </a:cubicBezTo>
                  <a:close/>
                </a:path>
              </a:pathLst>
            </a:custGeom>
            <a:solidFill>
              <a:srgbClr val="1F2020"/>
            </a:solidFill>
          </p:spPr>
        </p:sp>
        <p:sp>
          <p:nvSpPr>
            <p:cNvPr id="17" name="Freeform 17"/>
            <p:cNvSpPr/>
            <p:nvPr/>
          </p:nvSpPr>
          <p:spPr>
            <a:xfrm>
              <a:off x="53489" y="84159"/>
              <a:ext cx="13777477" cy="13716138"/>
            </a:xfrm>
            <a:custGeom>
              <a:avLst/>
              <a:gdLst/>
              <a:ahLst/>
              <a:cxnLst/>
              <a:rect l="l" t="t" r="r" b="b"/>
              <a:pathLst>
                <a:path w="13777477" h="13716138">
                  <a:moveTo>
                    <a:pt x="6888738" y="69"/>
                  </a:moveTo>
                  <a:cubicBezTo>
                    <a:pt x="4431305" y="-10921"/>
                    <a:pt x="2155826" y="1293797"/>
                    <a:pt x="923925" y="3420184"/>
                  </a:cubicBezTo>
                  <a:cubicBezTo>
                    <a:pt x="-307975" y="5546572"/>
                    <a:pt x="-307975" y="8169565"/>
                    <a:pt x="923925" y="10295952"/>
                  </a:cubicBezTo>
                  <a:cubicBezTo>
                    <a:pt x="2155826" y="12422340"/>
                    <a:pt x="4431305" y="13727058"/>
                    <a:pt x="6888738" y="13716068"/>
                  </a:cubicBezTo>
                  <a:cubicBezTo>
                    <a:pt x="9346172" y="13727058"/>
                    <a:pt x="11621651" y="12422340"/>
                    <a:pt x="12853552" y="10295952"/>
                  </a:cubicBezTo>
                  <a:cubicBezTo>
                    <a:pt x="14085453" y="8169565"/>
                    <a:pt x="14085453" y="5546572"/>
                    <a:pt x="12853552" y="3420184"/>
                  </a:cubicBezTo>
                  <a:cubicBezTo>
                    <a:pt x="11621651" y="1293797"/>
                    <a:pt x="9346172" y="-10921"/>
                    <a:pt x="6888738" y="69"/>
                  </a:cubicBezTo>
                  <a:close/>
                </a:path>
              </a:pathLst>
            </a:custGeom>
            <a:blipFill>
              <a:blip r:embed="rId2"/>
              <a:stretch>
                <a:fillRect l="-16287" r="-16287"/>
              </a:stretch>
            </a:blipFill>
          </p:spPr>
        </p:sp>
      </p:grpSp>
      <p:sp>
        <p:nvSpPr>
          <p:cNvPr id="23" name="TextBox 23"/>
          <p:cNvSpPr txBox="1"/>
          <p:nvPr/>
        </p:nvSpPr>
        <p:spPr>
          <a:xfrm>
            <a:off x="17521771" y="9626320"/>
            <a:ext cx="503758" cy="264086"/>
          </a:xfrm>
          <a:prstGeom prst="rect">
            <a:avLst/>
          </a:prstGeom>
        </p:spPr>
        <p:txBody>
          <a:bodyPr lIns="0" tIns="0" rIns="0" bIns="0" rtlCol="0" anchor="t">
            <a:spAutoFit/>
          </a:bodyPr>
          <a:lstStyle/>
          <a:p>
            <a:pPr algn="ctr">
              <a:lnSpc>
                <a:spcPts val="2239"/>
              </a:lnSpc>
            </a:pPr>
            <a:r>
              <a:rPr lang="en-US" sz="1599" b="1">
                <a:solidFill>
                  <a:srgbClr val="FFFFFF"/>
                </a:solidFill>
                <a:latin typeface="Open Sans Bold"/>
                <a:ea typeface="Open Sans Bold"/>
                <a:cs typeface="Open Sans Bold"/>
                <a:sym typeface="Open Sans Bold"/>
              </a:rPr>
              <a:t>05</a:t>
            </a:r>
          </a:p>
        </p:txBody>
      </p:sp>
      <p:sp>
        <p:nvSpPr>
          <p:cNvPr id="24" name="TextBox 24"/>
          <p:cNvSpPr txBox="1"/>
          <p:nvPr/>
        </p:nvSpPr>
        <p:spPr>
          <a:xfrm>
            <a:off x="1881796" y="1766389"/>
            <a:ext cx="8448292" cy="1735288"/>
          </a:xfrm>
          <a:prstGeom prst="rect">
            <a:avLst/>
          </a:prstGeom>
        </p:spPr>
        <p:txBody>
          <a:bodyPr lIns="0" tIns="0" rIns="0" bIns="0" rtlCol="0" anchor="t">
            <a:spAutoFit/>
          </a:bodyPr>
          <a:lstStyle/>
          <a:p>
            <a:pPr algn="l">
              <a:lnSpc>
                <a:spcPts val="6734"/>
              </a:lnSpc>
            </a:pPr>
            <a:r>
              <a:rPr lang="en-US" sz="6235" b="1">
                <a:solidFill>
                  <a:srgbClr val="1F2020"/>
                </a:solidFill>
                <a:latin typeface="Montserrat Bold"/>
                <a:ea typeface="Montserrat Bold"/>
                <a:cs typeface="Montserrat Bold"/>
                <a:sym typeface="Montserrat Bold"/>
              </a:rPr>
              <a:t>SEARCH ENGINES MARKETING </a:t>
            </a:r>
          </a:p>
        </p:txBody>
      </p:sp>
      <p:sp>
        <p:nvSpPr>
          <p:cNvPr id="25" name="TextBox 25"/>
          <p:cNvSpPr txBox="1"/>
          <p:nvPr/>
        </p:nvSpPr>
        <p:spPr>
          <a:xfrm>
            <a:off x="2060377" y="4163642"/>
            <a:ext cx="552131" cy="371537"/>
          </a:xfrm>
          <a:prstGeom prst="rect">
            <a:avLst/>
          </a:prstGeom>
        </p:spPr>
        <p:txBody>
          <a:bodyPr lIns="0" tIns="0" rIns="0" bIns="0" rtlCol="0" anchor="t">
            <a:spAutoFit/>
          </a:bodyPr>
          <a:lstStyle/>
          <a:p>
            <a:pPr algn="ctr">
              <a:lnSpc>
                <a:spcPts val="3096"/>
              </a:lnSpc>
              <a:spcBef>
                <a:spcPct val="0"/>
              </a:spcBef>
            </a:pPr>
            <a:r>
              <a:rPr lang="en-US" sz="2212" b="1">
                <a:solidFill>
                  <a:srgbClr val="FFFFFF"/>
                </a:solidFill>
                <a:latin typeface="Open Sans Bold"/>
                <a:ea typeface="Open Sans Bold"/>
                <a:cs typeface="Open Sans Bold"/>
                <a:sym typeface="Open Sans Bold"/>
              </a:rPr>
              <a:t>01</a:t>
            </a:r>
          </a:p>
        </p:txBody>
      </p:sp>
      <p:sp>
        <p:nvSpPr>
          <p:cNvPr id="26" name="TextBox 26"/>
          <p:cNvSpPr txBox="1"/>
          <p:nvPr/>
        </p:nvSpPr>
        <p:spPr>
          <a:xfrm>
            <a:off x="925097" y="4759386"/>
            <a:ext cx="11266903" cy="2243499"/>
          </a:xfrm>
          <a:prstGeom prst="rect">
            <a:avLst/>
          </a:prstGeom>
        </p:spPr>
        <p:txBody>
          <a:bodyPr wrap="square" lIns="0" tIns="0" rIns="0" bIns="0" rtlCol="0" anchor="t">
            <a:spAutoFit/>
          </a:bodyPr>
          <a:lstStyle/>
          <a:p>
            <a:pPr algn="l">
              <a:lnSpc>
                <a:spcPts val="4452"/>
              </a:lnSpc>
              <a:spcBef>
                <a:spcPct val="0"/>
              </a:spcBef>
            </a:pPr>
            <a:r>
              <a:rPr lang="en-US" sz="2400" dirty="0">
                <a:solidFill>
                  <a:srgbClr val="1F2020"/>
                </a:solidFill>
                <a:latin typeface="Open Sans"/>
                <a:ea typeface="Open Sans"/>
                <a:cs typeface="Open Sans"/>
                <a:sym typeface="Open Sans"/>
              </a:rPr>
              <a:t>Search Engine Optimization is the process of improving your website’s visibility on search engines through organic (non-paid) methods. It focuses on optimizing content, technical performance, and website authority so your site can rank higher, attract more visitors, and build long-term trust with users.</a:t>
            </a:r>
          </a:p>
        </p:txBody>
      </p:sp>
      <p:sp>
        <p:nvSpPr>
          <p:cNvPr id="27" name="Freeform 27"/>
          <p:cNvSpPr/>
          <p:nvPr/>
        </p:nvSpPr>
        <p:spPr>
          <a:xfrm>
            <a:off x="761985" y="1922802"/>
            <a:ext cx="835148" cy="527340"/>
          </a:xfrm>
          <a:custGeom>
            <a:avLst/>
            <a:gdLst/>
            <a:ahLst/>
            <a:cxnLst/>
            <a:rect l="l" t="t" r="r" b="b"/>
            <a:pathLst>
              <a:path w="835148" h="527340">
                <a:moveTo>
                  <a:pt x="0" y="0"/>
                </a:moveTo>
                <a:lnTo>
                  <a:pt x="835148" y="0"/>
                </a:lnTo>
                <a:lnTo>
                  <a:pt x="835148" y="527340"/>
                </a:lnTo>
                <a:lnTo>
                  <a:pt x="0" y="52734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28" name="Freeform 28"/>
          <p:cNvSpPr/>
          <p:nvPr/>
        </p:nvSpPr>
        <p:spPr>
          <a:xfrm>
            <a:off x="246718" y="4922576"/>
            <a:ext cx="515267" cy="417835"/>
          </a:xfrm>
          <a:custGeom>
            <a:avLst/>
            <a:gdLst/>
            <a:ahLst/>
            <a:cxnLst/>
            <a:rect l="l" t="t" r="r" b="b"/>
            <a:pathLst>
              <a:path w="515267" h="417835">
                <a:moveTo>
                  <a:pt x="0" y="0"/>
                </a:moveTo>
                <a:lnTo>
                  <a:pt x="515267" y="0"/>
                </a:lnTo>
                <a:lnTo>
                  <a:pt x="515267" y="417835"/>
                </a:lnTo>
                <a:lnTo>
                  <a:pt x="0" y="41783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9"/>
          <p:cNvGrpSpPr/>
          <p:nvPr/>
        </p:nvGrpSpPr>
        <p:grpSpPr>
          <a:xfrm>
            <a:off x="17259300" y="9258300"/>
            <a:ext cx="1028700" cy="1028700"/>
            <a:chOff x="0" y="0"/>
            <a:chExt cx="270933" cy="270933"/>
          </a:xfrm>
        </p:grpSpPr>
        <p:sp>
          <p:nvSpPr>
            <p:cNvPr id="10" name="Freeform 10"/>
            <p:cNvSpPr/>
            <p:nvPr/>
          </p:nvSpPr>
          <p:spPr>
            <a:xfrm>
              <a:off x="0" y="0"/>
              <a:ext cx="270933" cy="270933"/>
            </a:xfrm>
            <a:custGeom>
              <a:avLst/>
              <a:gdLst/>
              <a:ahLst/>
              <a:cxnLst/>
              <a:rect l="l" t="t" r="r" b="b"/>
              <a:pathLst>
                <a:path w="270933" h="270933">
                  <a:moveTo>
                    <a:pt x="0" y="0"/>
                  </a:moveTo>
                  <a:lnTo>
                    <a:pt x="270933" y="0"/>
                  </a:lnTo>
                  <a:lnTo>
                    <a:pt x="270933" y="270933"/>
                  </a:lnTo>
                  <a:lnTo>
                    <a:pt x="0" y="270933"/>
                  </a:lnTo>
                  <a:close/>
                </a:path>
              </a:pathLst>
            </a:custGeom>
            <a:solidFill>
              <a:srgbClr val="FFBD59"/>
            </a:solidFill>
          </p:spPr>
        </p:sp>
        <p:sp>
          <p:nvSpPr>
            <p:cNvPr id="11" name="TextBox 11"/>
            <p:cNvSpPr txBox="1"/>
            <p:nvPr/>
          </p:nvSpPr>
          <p:spPr>
            <a:xfrm>
              <a:off x="0" y="-38100"/>
              <a:ext cx="270933" cy="309033"/>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292339" y="1107425"/>
            <a:ext cx="7529157" cy="4330081"/>
            <a:chOff x="0" y="0"/>
            <a:chExt cx="10038876" cy="5773441"/>
          </a:xfrm>
        </p:grpSpPr>
        <p:pic>
          <p:nvPicPr>
            <p:cNvPr id="13" name="Picture 13"/>
            <p:cNvPicPr>
              <a:picLocks noChangeAspect="1"/>
            </p:cNvPicPr>
            <p:nvPr/>
          </p:nvPicPr>
          <p:blipFill>
            <a:blip r:embed="rId2"/>
            <a:srcRect t="5919" b="5919"/>
            <a:stretch>
              <a:fillRect/>
            </a:stretch>
          </p:blipFill>
          <p:spPr>
            <a:xfrm>
              <a:off x="0" y="0"/>
              <a:ext cx="10038876" cy="5773441"/>
            </a:xfrm>
            <a:prstGeom prst="rect">
              <a:avLst/>
            </a:prstGeom>
          </p:spPr>
        </p:pic>
      </p:grpSp>
      <p:grpSp>
        <p:nvGrpSpPr>
          <p:cNvPr id="14" name="Group 14"/>
          <p:cNvGrpSpPr/>
          <p:nvPr/>
        </p:nvGrpSpPr>
        <p:grpSpPr>
          <a:xfrm>
            <a:off x="10422399" y="2002796"/>
            <a:ext cx="1147901" cy="75115"/>
            <a:chOff x="0" y="0"/>
            <a:chExt cx="302328" cy="19783"/>
          </a:xfrm>
        </p:grpSpPr>
        <p:sp>
          <p:nvSpPr>
            <p:cNvPr id="15" name="Freeform 15"/>
            <p:cNvSpPr/>
            <p:nvPr/>
          </p:nvSpPr>
          <p:spPr>
            <a:xfrm>
              <a:off x="0" y="0"/>
              <a:ext cx="302328" cy="19783"/>
            </a:xfrm>
            <a:custGeom>
              <a:avLst/>
              <a:gdLst/>
              <a:ahLst/>
              <a:cxnLst/>
              <a:rect l="l" t="t" r="r" b="b"/>
              <a:pathLst>
                <a:path w="302328" h="19783">
                  <a:moveTo>
                    <a:pt x="0" y="0"/>
                  </a:moveTo>
                  <a:lnTo>
                    <a:pt x="302328" y="0"/>
                  </a:lnTo>
                  <a:lnTo>
                    <a:pt x="302328" y="19783"/>
                  </a:lnTo>
                  <a:lnTo>
                    <a:pt x="0" y="19783"/>
                  </a:lnTo>
                  <a:close/>
                </a:path>
              </a:pathLst>
            </a:custGeom>
            <a:solidFill>
              <a:srgbClr val="FFBD59"/>
            </a:solidFill>
          </p:spPr>
        </p:sp>
        <p:sp>
          <p:nvSpPr>
            <p:cNvPr id="16" name="TextBox 16"/>
            <p:cNvSpPr txBox="1"/>
            <p:nvPr/>
          </p:nvSpPr>
          <p:spPr>
            <a:xfrm>
              <a:off x="0" y="-38100"/>
              <a:ext cx="302328" cy="57883"/>
            </a:xfrm>
            <a:prstGeom prst="rect">
              <a:avLst/>
            </a:prstGeom>
          </p:spPr>
          <p:txBody>
            <a:bodyPr lIns="50800" tIns="50800" rIns="50800" bIns="50800" rtlCol="0" anchor="ctr"/>
            <a:lstStyle/>
            <a:p>
              <a:pPr algn="ctr">
                <a:lnSpc>
                  <a:spcPts val="2659"/>
                </a:lnSpc>
              </a:pPr>
              <a:endParaRPr/>
            </a:p>
          </p:txBody>
        </p:sp>
      </p:grpSp>
      <p:sp>
        <p:nvSpPr>
          <p:cNvPr id="22" name="TextBox 22"/>
          <p:cNvSpPr txBox="1"/>
          <p:nvPr/>
        </p:nvSpPr>
        <p:spPr>
          <a:xfrm>
            <a:off x="17521771" y="9626320"/>
            <a:ext cx="503758" cy="264086"/>
          </a:xfrm>
          <a:prstGeom prst="rect">
            <a:avLst/>
          </a:prstGeom>
        </p:spPr>
        <p:txBody>
          <a:bodyPr lIns="0" tIns="0" rIns="0" bIns="0" rtlCol="0" anchor="t">
            <a:spAutoFit/>
          </a:bodyPr>
          <a:lstStyle/>
          <a:p>
            <a:pPr algn="ctr">
              <a:lnSpc>
                <a:spcPts val="2239"/>
              </a:lnSpc>
            </a:pPr>
            <a:r>
              <a:rPr lang="en-US" sz="1599" b="1">
                <a:solidFill>
                  <a:srgbClr val="FFFFFF"/>
                </a:solidFill>
                <a:latin typeface="Open Sans Bold"/>
                <a:ea typeface="Open Sans Bold"/>
                <a:cs typeface="Open Sans Bold"/>
                <a:sym typeface="Open Sans Bold"/>
              </a:rPr>
              <a:t>06</a:t>
            </a:r>
          </a:p>
        </p:txBody>
      </p:sp>
      <p:sp>
        <p:nvSpPr>
          <p:cNvPr id="23" name="TextBox 23"/>
          <p:cNvSpPr txBox="1"/>
          <p:nvPr/>
        </p:nvSpPr>
        <p:spPr>
          <a:xfrm>
            <a:off x="10422399" y="2535250"/>
            <a:ext cx="6836901" cy="1531580"/>
          </a:xfrm>
          <a:prstGeom prst="rect">
            <a:avLst/>
          </a:prstGeom>
        </p:spPr>
        <p:txBody>
          <a:bodyPr lIns="0" tIns="0" rIns="0" bIns="0" rtlCol="0" anchor="t">
            <a:spAutoFit/>
          </a:bodyPr>
          <a:lstStyle/>
          <a:p>
            <a:pPr algn="l">
              <a:lnSpc>
                <a:spcPts val="5937"/>
              </a:lnSpc>
            </a:pPr>
            <a:r>
              <a:rPr lang="en-US" sz="5497" b="1">
                <a:solidFill>
                  <a:srgbClr val="1F2020"/>
                </a:solidFill>
                <a:latin typeface="Montserrat Bold"/>
                <a:ea typeface="Montserrat Bold"/>
                <a:cs typeface="Montserrat Bold"/>
                <a:sym typeface="Montserrat Bold"/>
              </a:rPr>
              <a:t>SOCIAL MEDIA MARKETING </a:t>
            </a:r>
          </a:p>
        </p:txBody>
      </p:sp>
      <p:sp>
        <p:nvSpPr>
          <p:cNvPr id="24" name="TextBox 24"/>
          <p:cNvSpPr txBox="1"/>
          <p:nvPr/>
        </p:nvSpPr>
        <p:spPr>
          <a:xfrm>
            <a:off x="1569056" y="6656706"/>
            <a:ext cx="15042544" cy="1772216"/>
          </a:xfrm>
          <a:prstGeom prst="rect">
            <a:avLst/>
          </a:prstGeom>
        </p:spPr>
        <p:txBody>
          <a:bodyPr wrap="square" lIns="0" tIns="0" rIns="0" bIns="0" rtlCol="0" anchor="t">
            <a:spAutoFit/>
          </a:bodyPr>
          <a:lstStyle/>
          <a:p>
            <a:pPr algn="l">
              <a:lnSpc>
                <a:spcPts val="4768"/>
              </a:lnSpc>
              <a:spcBef>
                <a:spcPct val="0"/>
              </a:spcBef>
            </a:pPr>
            <a:r>
              <a:rPr lang="en-US" sz="2400" dirty="0">
                <a:solidFill>
                  <a:srgbClr val="1F2020"/>
                </a:solidFill>
                <a:latin typeface="Open Sans"/>
                <a:ea typeface="Open Sans"/>
                <a:cs typeface="Open Sans"/>
                <a:sym typeface="Open Sans"/>
              </a:rPr>
              <a:t>Social Media Marketing is the practice of promoting a brand, product, or service on platforms like Facebook, Instagram, YouTube, and LinkedIn. It helps businesses build strong online presence, connect with their audience, increase engagement, and drive sales through organic posts and paid ads.</a:t>
            </a:r>
          </a:p>
        </p:txBody>
      </p:sp>
      <p:sp>
        <p:nvSpPr>
          <p:cNvPr id="25" name="Freeform 25"/>
          <p:cNvSpPr/>
          <p:nvPr/>
        </p:nvSpPr>
        <p:spPr>
          <a:xfrm>
            <a:off x="9253779" y="2745126"/>
            <a:ext cx="835148" cy="527340"/>
          </a:xfrm>
          <a:custGeom>
            <a:avLst/>
            <a:gdLst/>
            <a:ahLst/>
            <a:cxnLst/>
            <a:rect l="l" t="t" r="r" b="b"/>
            <a:pathLst>
              <a:path w="835148" h="527340">
                <a:moveTo>
                  <a:pt x="0" y="0"/>
                </a:moveTo>
                <a:lnTo>
                  <a:pt x="835148" y="0"/>
                </a:lnTo>
                <a:lnTo>
                  <a:pt x="835148" y="527340"/>
                </a:lnTo>
                <a:lnTo>
                  <a:pt x="0" y="52734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26" name="Freeform 26"/>
          <p:cNvSpPr/>
          <p:nvPr/>
        </p:nvSpPr>
        <p:spPr>
          <a:xfrm>
            <a:off x="771067" y="6723381"/>
            <a:ext cx="515267" cy="417835"/>
          </a:xfrm>
          <a:custGeom>
            <a:avLst/>
            <a:gdLst/>
            <a:ahLst/>
            <a:cxnLst/>
            <a:rect l="l" t="t" r="r" b="b"/>
            <a:pathLst>
              <a:path w="515267" h="417835">
                <a:moveTo>
                  <a:pt x="0" y="0"/>
                </a:moveTo>
                <a:lnTo>
                  <a:pt x="515266" y="0"/>
                </a:lnTo>
                <a:lnTo>
                  <a:pt x="515266" y="417835"/>
                </a:lnTo>
                <a:lnTo>
                  <a:pt x="0" y="41783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9"/>
          <p:cNvGrpSpPr/>
          <p:nvPr/>
        </p:nvGrpSpPr>
        <p:grpSpPr>
          <a:xfrm>
            <a:off x="17259300" y="9258300"/>
            <a:ext cx="1028700" cy="1028700"/>
            <a:chOff x="0" y="0"/>
            <a:chExt cx="270933" cy="270933"/>
          </a:xfrm>
        </p:grpSpPr>
        <p:sp>
          <p:nvSpPr>
            <p:cNvPr id="10" name="Freeform 10"/>
            <p:cNvSpPr/>
            <p:nvPr/>
          </p:nvSpPr>
          <p:spPr>
            <a:xfrm>
              <a:off x="0" y="0"/>
              <a:ext cx="270933" cy="270933"/>
            </a:xfrm>
            <a:custGeom>
              <a:avLst/>
              <a:gdLst/>
              <a:ahLst/>
              <a:cxnLst/>
              <a:rect l="l" t="t" r="r" b="b"/>
              <a:pathLst>
                <a:path w="270933" h="270933">
                  <a:moveTo>
                    <a:pt x="0" y="0"/>
                  </a:moveTo>
                  <a:lnTo>
                    <a:pt x="270933" y="0"/>
                  </a:lnTo>
                  <a:lnTo>
                    <a:pt x="270933" y="270933"/>
                  </a:lnTo>
                  <a:lnTo>
                    <a:pt x="0" y="270933"/>
                  </a:lnTo>
                  <a:close/>
                </a:path>
              </a:pathLst>
            </a:custGeom>
            <a:solidFill>
              <a:srgbClr val="FFBD59"/>
            </a:solidFill>
          </p:spPr>
        </p:sp>
        <p:sp>
          <p:nvSpPr>
            <p:cNvPr id="11" name="TextBox 11"/>
            <p:cNvSpPr txBox="1"/>
            <p:nvPr/>
          </p:nvSpPr>
          <p:spPr>
            <a:xfrm>
              <a:off x="0" y="-38100"/>
              <a:ext cx="270933" cy="309033"/>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8104426" y="2286229"/>
            <a:ext cx="9921103" cy="6241674"/>
            <a:chOff x="0" y="0"/>
            <a:chExt cx="13228137" cy="8322232"/>
          </a:xfrm>
        </p:grpSpPr>
        <p:pic>
          <p:nvPicPr>
            <p:cNvPr id="13" name="Picture 13"/>
            <p:cNvPicPr>
              <a:picLocks noChangeAspect="1"/>
            </p:cNvPicPr>
            <p:nvPr/>
          </p:nvPicPr>
          <p:blipFill>
            <a:blip r:embed="rId2"/>
            <a:srcRect l="4898" r="4898"/>
            <a:stretch>
              <a:fillRect/>
            </a:stretch>
          </p:blipFill>
          <p:spPr>
            <a:xfrm>
              <a:off x="0" y="0"/>
              <a:ext cx="13228137" cy="8322232"/>
            </a:xfrm>
            <a:prstGeom prst="rect">
              <a:avLst/>
            </a:prstGeom>
          </p:spPr>
        </p:pic>
      </p:grpSp>
      <p:grpSp>
        <p:nvGrpSpPr>
          <p:cNvPr id="14" name="Group 14"/>
          <p:cNvGrpSpPr/>
          <p:nvPr/>
        </p:nvGrpSpPr>
        <p:grpSpPr>
          <a:xfrm>
            <a:off x="1932880" y="1944115"/>
            <a:ext cx="1147901" cy="75115"/>
            <a:chOff x="0" y="0"/>
            <a:chExt cx="302328" cy="19783"/>
          </a:xfrm>
        </p:grpSpPr>
        <p:sp>
          <p:nvSpPr>
            <p:cNvPr id="15" name="Freeform 15"/>
            <p:cNvSpPr/>
            <p:nvPr/>
          </p:nvSpPr>
          <p:spPr>
            <a:xfrm>
              <a:off x="0" y="0"/>
              <a:ext cx="302328" cy="19783"/>
            </a:xfrm>
            <a:custGeom>
              <a:avLst/>
              <a:gdLst/>
              <a:ahLst/>
              <a:cxnLst/>
              <a:rect l="l" t="t" r="r" b="b"/>
              <a:pathLst>
                <a:path w="302328" h="19783">
                  <a:moveTo>
                    <a:pt x="0" y="0"/>
                  </a:moveTo>
                  <a:lnTo>
                    <a:pt x="302328" y="0"/>
                  </a:lnTo>
                  <a:lnTo>
                    <a:pt x="302328" y="19783"/>
                  </a:lnTo>
                  <a:lnTo>
                    <a:pt x="0" y="19783"/>
                  </a:lnTo>
                  <a:close/>
                </a:path>
              </a:pathLst>
            </a:custGeom>
            <a:solidFill>
              <a:srgbClr val="FFBD59"/>
            </a:solidFill>
          </p:spPr>
        </p:sp>
        <p:sp>
          <p:nvSpPr>
            <p:cNvPr id="16" name="TextBox 16"/>
            <p:cNvSpPr txBox="1"/>
            <p:nvPr/>
          </p:nvSpPr>
          <p:spPr>
            <a:xfrm>
              <a:off x="0" y="-38100"/>
              <a:ext cx="302328" cy="57883"/>
            </a:xfrm>
            <a:prstGeom prst="rect">
              <a:avLst/>
            </a:prstGeom>
          </p:spPr>
          <p:txBody>
            <a:bodyPr lIns="50800" tIns="50800" rIns="50800" bIns="50800" rtlCol="0" anchor="ctr"/>
            <a:lstStyle/>
            <a:p>
              <a:pPr algn="ctr">
                <a:lnSpc>
                  <a:spcPts val="2659"/>
                </a:lnSpc>
              </a:pPr>
              <a:endParaRPr/>
            </a:p>
          </p:txBody>
        </p:sp>
      </p:grpSp>
      <p:sp>
        <p:nvSpPr>
          <p:cNvPr id="17" name="Freeform 17"/>
          <p:cNvSpPr/>
          <p:nvPr/>
        </p:nvSpPr>
        <p:spPr>
          <a:xfrm>
            <a:off x="428192" y="2553254"/>
            <a:ext cx="757684" cy="527339"/>
          </a:xfrm>
          <a:custGeom>
            <a:avLst/>
            <a:gdLst/>
            <a:ahLst/>
            <a:cxnLst/>
            <a:rect l="l" t="t" r="r" b="b"/>
            <a:pathLst>
              <a:path w="835148" h="527340">
                <a:moveTo>
                  <a:pt x="0" y="0"/>
                </a:moveTo>
                <a:lnTo>
                  <a:pt x="835148" y="0"/>
                </a:lnTo>
                <a:lnTo>
                  <a:pt x="835148" y="527340"/>
                </a:lnTo>
                <a:lnTo>
                  <a:pt x="0" y="52734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8" name="Freeform 18"/>
          <p:cNvSpPr/>
          <p:nvPr/>
        </p:nvSpPr>
        <p:spPr>
          <a:xfrm flipV="1">
            <a:off x="262471" y="5143499"/>
            <a:ext cx="532465" cy="527339"/>
          </a:xfrm>
          <a:custGeom>
            <a:avLst/>
            <a:gdLst/>
            <a:ahLst/>
            <a:cxnLst/>
            <a:rect l="l" t="t" r="r" b="b"/>
            <a:pathLst>
              <a:path w="515267" h="417835">
                <a:moveTo>
                  <a:pt x="0" y="0"/>
                </a:moveTo>
                <a:lnTo>
                  <a:pt x="515267" y="0"/>
                </a:lnTo>
                <a:lnTo>
                  <a:pt x="515267" y="417834"/>
                </a:lnTo>
                <a:lnTo>
                  <a:pt x="0" y="41783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9" name="Freeform 19"/>
          <p:cNvSpPr/>
          <p:nvPr/>
        </p:nvSpPr>
        <p:spPr>
          <a:xfrm rot="-875999">
            <a:off x="7225405" y="805427"/>
            <a:ext cx="11604693" cy="9195827"/>
          </a:xfrm>
          <a:custGeom>
            <a:avLst/>
            <a:gdLst/>
            <a:ahLst/>
            <a:cxnLst/>
            <a:rect l="l" t="t" r="r" b="b"/>
            <a:pathLst>
              <a:path w="11604693" h="9195827">
                <a:moveTo>
                  <a:pt x="1724996" y="0"/>
                </a:moveTo>
                <a:lnTo>
                  <a:pt x="11604693" y="2573469"/>
                </a:lnTo>
                <a:lnTo>
                  <a:pt x="9879698" y="9195827"/>
                </a:lnTo>
                <a:lnTo>
                  <a:pt x="0" y="6622359"/>
                </a:lnTo>
                <a:lnTo>
                  <a:pt x="1724996" y="0"/>
                </a:lnTo>
                <a:close/>
              </a:path>
            </a:pathLst>
          </a:custGeom>
          <a:blipFill>
            <a:blip r:embed="rId7">
              <a:extLst>
                <a:ext uri="{96DAC541-7B7A-43D3-8B79-37D633B846F1}">
                  <asvg:svgBlip xmlns:asvg="http://schemas.microsoft.com/office/drawing/2016/SVG/main" r:embed="rId8"/>
                </a:ext>
              </a:extLst>
            </a:blip>
            <a:stretch>
              <a:fillRect l="-9109" r="-9109"/>
            </a:stretch>
          </a:blipFill>
        </p:spPr>
      </p:sp>
      <p:sp>
        <p:nvSpPr>
          <p:cNvPr id="25" name="TextBox 25"/>
          <p:cNvSpPr txBox="1"/>
          <p:nvPr/>
        </p:nvSpPr>
        <p:spPr>
          <a:xfrm>
            <a:off x="17521771" y="9626320"/>
            <a:ext cx="503758" cy="264086"/>
          </a:xfrm>
          <a:prstGeom prst="rect">
            <a:avLst/>
          </a:prstGeom>
        </p:spPr>
        <p:txBody>
          <a:bodyPr lIns="0" tIns="0" rIns="0" bIns="0" rtlCol="0" anchor="t">
            <a:spAutoFit/>
          </a:bodyPr>
          <a:lstStyle/>
          <a:p>
            <a:pPr algn="ctr">
              <a:lnSpc>
                <a:spcPts val="2239"/>
              </a:lnSpc>
            </a:pPr>
            <a:r>
              <a:rPr lang="en-US" sz="1599" b="1">
                <a:solidFill>
                  <a:srgbClr val="FFFFFF"/>
                </a:solidFill>
                <a:latin typeface="Open Sans Bold"/>
                <a:ea typeface="Open Sans Bold"/>
                <a:cs typeface="Open Sans Bold"/>
                <a:sym typeface="Open Sans Bold"/>
              </a:rPr>
              <a:t>07</a:t>
            </a:r>
          </a:p>
        </p:txBody>
      </p:sp>
      <p:sp>
        <p:nvSpPr>
          <p:cNvPr id="26" name="TextBox 26"/>
          <p:cNvSpPr txBox="1"/>
          <p:nvPr/>
        </p:nvSpPr>
        <p:spPr>
          <a:xfrm>
            <a:off x="1640532" y="2343379"/>
            <a:ext cx="5405177" cy="1531580"/>
          </a:xfrm>
          <a:prstGeom prst="rect">
            <a:avLst/>
          </a:prstGeom>
        </p:spPr>
        <p:txBody>
          <a:bodyPr lIns="0" tIns="0" rIns="0" bIns="0" rtlCol="0" anchor="t">
            <a:spAutoFit/>
          </a:bodyPr>
          <a:lstStyle/>
          <a:p>
            <a:pPr algn="l">
              <a:lnSpc>
                <a:spcPts val="5937"/>
              </a:lnSpc>
            </a:pPr>
            <a:r>
              <a:rPr lang="en-US" sz="5497" b="1">
                <a:solidFill>
                  <a:srgbClr val="1F2020"/>
                </a:solidFill>
                <a:latin typeface="Montserrat Bold"/>
                <a:ea typeface="Montserrat Bold"/>
                <a:cs typeface="Montserrat Bold"/>
                <a:sym typeface="Montserrat Bold"/>
              </a:rPr>
              <a:t>CONTENT MARKETING </a:t>
            </a:r>
          </a:p>
        </p:txBody>
      </p:sp>
      <p:sp>
        <p:nvSpPr>
          <p:cNvPr id="27" name="TextBox 27"/>
          <p:cNvSpPr txBox="1"/>
          <p:nvPr/>
        </p:nvSpPr>
        <p:spPr>
          <a:xfrm>
            <a:off x="940460" y="5143500"/>
            <a:ext cx="7163966" cy="2362200"/>
          </a:xfrm>
          <a:prstGeom prst="rect">
            <a:avLst/>
          </a:prstGeom>
        </p:spPr>
        <p:txBody>
          <a:bodyPr wrap="square" lIns="0" tIns="0" rIns="0" bIns="0" rtlCol="0" anchor="t">
            <a:spAutoFit/>
          </a:bodyPr>
          <a:lstStyle/>
          <a:p>
            <a:pPr algn="l">
              <a:lnSpc>
                <a:spcPts val="3048"/>
              </a:lnSpc>
              <a:spcBef>
                <a:spcPct val="0"/>
              </a:spcBef>
            </a:pPr>
            <a:r>
              <a:rPr lang="en-US" sz="2400" dirty="0">
                <a:solidFill>
                  <a:srgbClr val="1F2020"/>
                </a:solidFill>
                <a:latin typeface="Open Sans"/>
                <a:ea typeface="Open Sans"/>
                <a:cs typeface="Open Sans"/>
                <a:sym typeface="Open Sans"/>
              </a:rPr>
              <a:t>Content Marketing is the strategy of creating and sharing valuable content such as blogs, videos, posts, and guides to attract, educate, and build trust with the audience. Instead of directly selling, it helps customers by providing useful information.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9"/>
          <p:cNvGrpSpPr/>
          <p:nvPr/>
        </p:nvGrpSpPr>
        <p:grpSpPr>
          <a:xfrm>
            <a:off x="17259300" y="9258300"/>
            <a:ext cx="1028700" cy="1028700"/>
            <a:chOff x="0" y="0"/>
            <a:chExt cx="270933" cy="270933"/>
          </a:xfrm>
        </p:grpSpPr>
        <p:sp>
          <p:nvSpPr>
            <p:cNvPr id="10" name="Freeform 10"/>
            <p:cNvSpPr/>
            <p:nvPr/>
          </p:nvSpPr>
          <p:spPr>
            <a:xfrm>
              <a:off x="0" y="0"/>
              <a:ext cx="270933" cy="270933"/>
            </a:xfrm>
            <a:custGeom>
              <a:avLst/>
              <a:gdLst/>
              <a:ahLst/>
              <a:cxnLst/>
              <a:rect l="l" t="t" r="r" b="b"/>
              <a:pathLst>
                <a:path w="270933" h="270933">
                  <a:moveTo>
                    <a:pt x="0" y="0"/>
                  </a:moveTo>
                  <a:lnTo>
                    <a:pt x="270933" y="0"/>
                  </a:lnTo>
                  <a:lnTo>
                    <a:pt x="270933" y="270933"/>
                  </a:lnTo>
                  <a:lnTo>
                    <a:pt x="0" y="270933"/>
                  </a:lnTo>
                  <a:close/>
                </a:path>
              </a:pathLst>
            </a:custGeom>
            <a:solidFill>
              <a:srgbClr val="FFBD59"/>
            </a:solidFill>
          </p:spPr>
        </p:sp>
        <p:sp>
          <p:nvSpPr>
            <p:cNvPr id="11" name="TextBox 11"/>
            <p:cNvSpPr txBox="1"/>
            <p:nvPr/>
          </p:nvSpPr>
          <p:spPr>
            <a:xfrm>
              <a:off x="0" y="-38100"/>
              <a:ext cx="270933" cy="309033"/>
            </a:xfrm>
            <a:prstGeom prst="rect">
              <a:avLst/>
            </a:prstGeom>
          </p:spPr>
          <p:txBody>
            <a:bodyPr lIns="50800" tIns="50800" rIns="50800" bIns="50800" rtlCol="0" anchor="ctr"/>
            <a:lstStyle/>
            <a:p>
              <a:pPr algn="ctr">
                <a:lnSpc>
                  <a:spcPts val="2659"/>
                </a:lnSpc>
              </a:pPr>
              <a:endParaRPr/>
            </a:p>
          </p:txBody>
        </p:sp>
      </p:grpSp>
      <p:grpSp>
        <p:nvGrpSpPr>
          <p:cNvPr id="12" name="Group 12"/>
          <p:cNvGrpSpPr/>
          <p:nvPr/>
        </p:nvGrpSpPr>
        <p:grpSpPr>
          <a:xfrm>
            <a:off x="16919303" y="8249209"/>
            <a:ext cx="1147901" cy="75115"/>
            <a:chOff x="0" y="0"/>
            <a:chExt cx="302328" cy="19783"/>
          </a:xfrm>
        </p:grpSpPr>
        <p:sp>
          <p:nvSpPr>
            <p:cNvPr id="13" name="Freeform 13"/>
            <p:cNvSpPr/>
            <p:nvPr/>
          </p:nvSpPr>
          <p:spPr>
            <a:xfrm>
              <a:off x="0" y="0"/>
              <a:ext cx="302328" cy="19783"/>
            </a:xfrm>
            <a:custGeom>
              <a:avLst/>
              <a:gdLst/>
              <a:ahLst/>
              <a:cxnLst/>
              <a:rect l="l" t="t" r="r" b="b"/>
              <a:pathLst>
                <a:path w="302328" h="19783">
                  <a:moveTo>
                    <a:pt x="0" y="0"/>
                  </a:moveTo>
                  <a:lnTo>
                    <a:pt x="302328" y="0"/>
                  </a:lnTo>
                  <a:lnTo>
                    <a:pt x="302328" y="19783"/>
                  </a:lnTo>
                  <a:lnTo>
                    <a:pt x="0" y="19783"/>
                  </a:lnTo>
                  <a:close/>
                </a:path>
              </a:pathLst>
            </a:custGeom>
            <a:solidFill>
              <a:srgbClr val="FFBD59"/>
            </a:solidFill>
          </p:spPr>
        </p:sp>
        <p:sp>
          <p:nvSpPr>
            <p:cNvPr id="14" name="TextBox 14"/>
            <p:cNvSpPr txBox="1"/>
            <p:nvPr/>
          </p:nvSpPr>
          <p:spPr>
            <a:xfrm>
              <a:off x="0" y="-38100"/>
              <a:ext cx="302328" cy="57883"/>
            </a:xfrm>
            <a:prstGeom prst="rect">
              <a:avLst/>
            </a:prstGeom>
          </p:spPr>
          <p:txBody>
            <a:bodyPr lIns="50800" tIns="50800" rIns="50800" bIns="50800" rtlCol="0" anchor="ctr"/>
            <a:lstStyle/>
            <a:p>
              <a:pPr algn="ctr">
                <a:lnSpc>
                  <a:spcPts val="2659"/>
                </a:lnSpc>
              </a:pPr>
              <a:endParaRPr/>
            </a:p>
          </p:txBody>
        </p:sp>
      </p:grpSp>
      <p:grpSp>
        <p:nvGrpSpPr>
          <p:cNvPr id="15" name="Group 15"/>
          <p:cNvGrpSpPr/>
          <p:nvPr/>
        </p:nvGrpSpPr>
        <p:grpSpPr>
          <a:xfrm>
            <a:off x="9519873" y="1537573"/>
            <a:ext cx="8739745" cy="5733241"/>
            <a:chOff x="0" y="0"/>
            <a:chExt cx="1501092" cy="984711"/>
          </a:xfrm>
        </p:grpSpPr>
        <p:sp>
          <p:nvSpPr>
            <p:cNvPr id="16" name="Freeform 16"/>
            <p:cNvSpPr/>
            <p:nvPr/>
          </p:nvSpPr>
          <p:spPr>
            <a:xfrm>
              <a:off x="0" y="0"/>
              <a:ext cx="1501096" cy="984707"/>
            </a:xfrm>
            <a:custGeom>
              <a:avLst/>
              <a:gdLst/>
              <a:ahLst/>
              <a:cxnLst/>
              <a:rect l="l" t="t" r="r" b="b"/>
              <a:pathLst>
                <a:path w="1501096" h="984707">
                  <a:moveTo>
                    <a:pt x="0" y="110688"/>
                  </a:moveTo>
                  <a:lnTo>
                    <a:pt x="0" y="728335"/>
                  </a:lnTo>
                  <a:cubicBezTo>
                    <a:pt x="2" y="754631"/>
                    <a:pt x="9367" y="780068"/>
                    <a:pt x="26416" y="800090"/>
                  </a:cubicBezTo>
                  <a:lnTo>
                    <a:pt x="150468" y="945779"/>
                  </a:lnTo>
                  <a:cubicBezTo>
                    <a:pt x="171499" y="970477"/>
                    <a:pt x="202305" y="984707"/>
                    <a:pt x="234744" y="984707"/>
                  </a:cubicBezTo>
                  <a:lnTo>
                    <a:pt x="1266351" y="984707"/>
                  </a:lnTo>
                  <a:cubicBezTo>
                    <a:pt x="1298790" y="984708"/>
                    <a:pt x="1329597" y="970478"/>
                    <a:pt x="1350627" y="945779"/>
                  </a:cubicBezTo>
                  <a:lnTo>
                    <a:pt x="1474680" y="800090"/>
                  </a:lnTo>
                  <a:cubicBezTo>
                    <a:pt x="1491729" y="780068"/>
                    <a:pt x="1501093" y="754631"/>
                    <a:pt x="1501096" y="728335"/>
                  </a:cubicBezTo>
                  <a:lnTo>
                    <a:pt x="1501096" y="110688"/>
                  </a:lnTo>
                  <a:cubicBezTo>
                    <a:pt x="1501096" y="81331"/>
                    <a:pt x="1489433" y="53177"/>
                    <a:pt x="1468674" y="32418"/>
                  </a:cubicBezTo>
                  <a:cubicBezTo>
                    <a:pt x="1447915" y="11660"/>
                    <a:pt x="1419761" y="-1"/>
                    <a:pt x="1390404" y="0"/>
                  </a:cubicBezTo>
                  <a:lnTo>
                    <a:pt x="110688" y="0"/>
                  </a:lnTo>
                  <a:cubicBezTo>
                    <a:pt x="49557" y="0"/>
                    <a:pt x="0" y="49557"/>
                    <a:pt x="0" y="110688"/>
                  </a:cubicBezTo>
                  <a:close/>
                </a:path>
              </a:pathLst>
            </a:custGeom>
            <a:blipFill>
              <a:blip r:embed="rId2"/>
              <a:stretch>
                <a:fillRect l="-1542" r="-1542"/>
              </a:stretch>
            </a:blipFill>
          </p:spPr>
        </p:sp>
      </p:grpSp>
      <p:sp>
        <p:nvSpPr>
          <p:cNvPr id="17" name="Freeform 17"/>
          <p:cNvSpPr/>
          <p:nvPr/>
        </p:nvSpPr>
        <p:spPr>
          <a:xfrm>
            <a:off x="504351" y="2720993"/>
            <a:ext cx="835148" cy="527340"/>
          </a:xfrm>
          <a:custGeom>
            <a:avLst/>
            <a:gdLst/>
            <a:ahLst/>
            <a:cxnLst/>
            <a:rect l="l" t="t" r="r" b="b"/>
            <a:pathLst>
              <a:path w="835148" h="527340">
                <a:moveTo>
                  <a:pt x="0" y="0"/>
                </a:moveTo>
                <a:lnTo>
                  <a:pt x="835148" y="0"/>
                </a:lnTo>
                <a:lnTo>
                  <a:pt x="835148" y="527340"/>
                </a:lnTo>
                <a:lnTo>
                  <a:pt x="0" y="52734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8" name="Freeform 18"/>
          <p:cNvSpPr/>
          <p:nvPr/>
        </p:nvSpPr>
        <p:spPr>
          <a:xfrm>
            <a:off x="328619" y="4402204"/>
            <a:ext cx="457185" cy="736147"/>
          </a:xfrm>
          <a:custGeom>
            <a:avLst/>
            <a:gdLst/>
            <a:ahLst/>
            <a:cxnLst/>
            <a:rect l="l" t="t" r="r" b="b"/>
            <a:pathLst>
              <a:path w="515267" h="417835">
                <a:moveTo>
                  <a:pt x="0" y="0"/>
                </a:moveTo>
                <a:lnTo>
                  <a:pt x="515267" y="0"/>
                </a:lnTo>
                <a:lnTo>
                  <a:pt x="515267" y="417835"/>
                </a:lnTo>
                <a:lnTo>
                  <a:pt x="0" y="41783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9" name="Freeform 19"/>
          <p:cNvSpPr/>
          <p:nvPr/>
        </p:nvSpPr>
        <p:spPr>
          <a:xfrm>
            <a:off x="9787716" y="1537573"/>
            <a:ext cx="8500284" cy="5697738"/>
          </a:xfrm>
          <a:custGeom>
            <a:avLst/>
            <a:gdLst/>
            <a:ahLst/>
            <a:cxnLst/>
            <a:rect l="l" t="t" r="r" b="b"/>
            <a:pathLst>
              <a:path w="8500284" h="5697738">
                <a:moveTo>
                  <a:pt x="0" y="0"/>
                </a:moveTo>
                <a:lnTo>
                  <a:pt x="8500284" y="0"/>
                </a:lnTo>
                <a:lnTo>
                  <a:pt x="8500284" y="5697738"/>
                </a:lnTo>
                <a:lnTo>
                  <a:pt x="0" y="569773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20" name="TextBox 20"/>
          <p:cNvSpPr txBox="1"/>
          <p:nvPr/>
        </p:nvSpPr>
        <p:spPr>
          <a:xfrm>
            <a:off x="833129" y="4456917"/>
            <a:ext cx="8480765" cy="2455096"/>
          </a:xfrm>
          <a:prstGeom prst="rect">
            <a:avLst/>
          </a:prstGeom>
        </p:spPr>
        <p:txBody>
          <a:bodyPr lIns="0" tIns="0" rIns="0" bIns="0" rtlCol="0" anchor="t">
            <a:spAutoFit/>
          </a:bodyPr>
          <a:lstStyle/>
          <a:p>
            <a:pPr algn="ctr">
              <a:lnSpc>
                <a:spcPts val="3851"/>
              </a:lnSpc>
              <a:spcBef>
                <a:spcPct val="0"/>
              </a:spcBef>
            </a:pPr>
            <a:r>
              <a:rPr lang="en-US" sz="2400" dirty="0">
                <a:solidFill>
                  <a:srgbClr val="1F2020"/>
                </a:solidFill>
                <a:latin typeface="Open Sans"/>
                <a:ea typeface="Open Sans"/>
                <a:cs typeface="Open Sans"/>
                <a:sym typeface="Open Sans"/>
              </a:rPr>
              <a:t>Email Marketing is a direct communication method where businesses send personalized messages, offers, newsletters, and updates to their audience’s email inbox. It’s one of the most effective ways to build relationships and convert leads into customers.</a:t>
            </a:r>
          </a:p>
        </p:txBody>
      </p:sp>
      <p:sp>
        <p:nvSpPr>
          <p:cNvPr id="26" name="TextBox 26"/>
          <p:cNvSpPr txBox="1"/>
          <p:nvPr/>
        </p:nvSpPr>
        <p:spPr>
          <a:xfrm>
            <a:off x="17521771" y="9626320"/>
            <a:ext cx="503758" cy="264086"/>
          </a:xfrm>
          <a:prstGeom prst="rect">
            <a:avLst/>
          </a:prstGeom>
        </p:spPr>
        <p:txBody>
          <a:bodyPr lIns="0" tIns="0" rIns="0" bIns="0" rtlCol="0" anchor="t">
            <a:spAutoFit/>
          </a:bodyPr>
          <a:lstStyle/>
          <a:p>
            <a:pPr algn="ctr">
              <a:lnSpc>
                <a:spcPts val="2239"/>
              </a:lnSpc>
            </a:pPr>
            <a:r>
              <a:rPr lang="en-US" sz="1599" b="1">
                <a:solidFill>
                  <a:srgbClr val="FFFFFF"/>
                </a:solidFill>
                <a:latin typeface="Open Sans Bold"/>
                <a:ea typeface="Open Sans Bold"/>
                <a:cs typeface="Open Sans Bold"/>
                <a:sym typeface="Open Sans Bold"/>
              </a:rPr>
              <a:t>08</a:t>
            </a:r>
          </a:p>
        </p:txBody>
      </p:sp>
      <p:sp>
        <p:nvSpPr>
          <p:cNvPr id="27" name="TextBox 27"/>
          <p:cNvSpPr txBox="1"/>
          <p:nvPr/>
        </p:nvSpPr>
        <p:spPr>
          <a:xfrm>
            <a:off x="1881796" y="2623686"/>
            <a:ext cx="7448574" cy="779105"/>
          </a:xfrm>
          <a:prstGeom prst="rect">
            <a:avLst/>
          </a:prstGeom>
        </p:spPr>
        <p:txBody>
          <a:bodyPr lIns="0" tIns="0" rIns="0" bIns="0" rtlCol="0" anchor="t">
            <a:spAutoFit/>
          </a:bodyPr>
          <a:lstStyle/>
          <a:p>
            <a:pPr algn="ctr">
              <a:lnSpc>
                <a:spcPts val="5937"/>
              </a:lnSpc>
            </a:pPr>
            <a:r>
              <a:rPr lang="en-US" sz="5497" b="1">
                <a:solidFill>
                  <a:srgbClr val="1F2020"/>
                </a:solidFill>
                <a:latin typeface="Montserrat Bold"/>
                <a:ea typeface="Montserrat Bold"/>
                <a:cs typeface="Montserrat Bold"/>
                <a:sym typeface="Montserrat Bold"/>
              </a:rPr>
              <a:t>E-MAIL MARKETING </a:t>
            </a:r>
          </a:p>
        </p:txBody>
      </p:sp>
      <p:grpSp>
        <p:nvGrpSpPr>
          <p:cNvPr id="28" name="Group 28"/>
          <p:cNvGrpSpPr/>
          <p:nvPr/>
        </p:nvGrpSpPr>
        <p:grpSpPr>
          <a:xfrm>
            <a:off x="2137074" y="2489363"/>
            <a:ext cx="1147901" cy="75115"/>
            <a:chOff x="0" y="0"/>
            <a:chExt cx="302328" cy="19783"/>
          </a:xfrm>
        </p:grpSpPr>
        <p:sp>
          <p:nvSpPr>
            <p:cNvPr id="29" name="Freeform 29"/>
            <p:cNvSpPr/>
            <p:nvPr/>
          </p:nvSpPr>
          <p:spPr>
            <a:xfrm>
              <a:off x="0" y="0"/>
              <a:ext cx="302328" cy="19783"/>
            </a:xfrm>
            <a:custGeom>
              <a:avLst/>
              <a:gdLst/>
              <a:ahLst/>
              <a:cxnLst/>
              <a:rect l="l" t="t" r="r" b="b"/>
              <a:pathLst>
                <a:path w="302328" h="19783">
                  <a:moveTo>
                    <a:pt x="0" y="0"/>
                  </a:moveTo>
                  <a:lnTo>
                    <a:pt x="302328" y="0"/>
                  </a:lnTo>
                  <a:lnTo>
                    <a:pt x="302328" y="19783"/>
                  </a:lnTo>
                  <a:lnTo>
                    <a:pt x="0" y="19783"/>
                  </a:lnTo>
                  <a:close/>
                </a:path>
              </a:pathLst>
            </a:custGeom>
            <a:solidFill>
              <a:srgbClr val="FFBD59"/>
            </a:solidFill>
          </p:spPr>
        </p:sp>
        <p:sp>
          <p:nvSpPr>
            <p:cNvPr id="30" name="TextBox 30"/>
            <p:cNvSpPr txBox="1"/>
            <p:nvPr/>
          </p:nvSpPr>
          <p:spPr>
            <a:xfrm>
              <a:off x="0" y="-38100"/>
              <a:ext cx="302328" cy="57883"/>
            </a:xfrm>
            <a:prstGeom prst="rect">
              <a:avLst/>
            </a:prstGeom>
          </p:spPr>
          <p:txBody>
            <a:bodyPr lIns="50800" tIns="50800" rIns="50800" bIns="50800" rtlCol="0" anchor="ctr"/>
            <a:lstStyle/>
            <a:p>
              <a:pPr algn="ctr">
                <a:lnSpc>
                  <a:spcPts val="2659"/>
                </a:lnSpc>
              </a:pPr>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8"/>
          <p:cNvGrpSpPr/>
          <p:nvPr/>
        </p:nvGrpSpPr>
        <p:grpSpPr>
          <a:xfrm>
            <a:off x="17259300" y="9258300"/>
            <a:ext cx="1028700" cy="1028700"/>
            <a:chOff x="0" y="0"/>
            <a:chExt cx="270933" cy="270933"/>
          </a:xfrm>
        </p:grpSpPr>
        <p:sp>
          <p:nvSpPr>
            <p:cNvPr id="9" name="Freeform 9"/>
            <p:cNvSpPr/>
            <p:nvPr/>
          </p:nvSpPr>
          <p:spPr>
            <a:xfrm>
              <a:off x="0" y="0"/>
              <a:ext cx="270933" cy="270933"/>
            </a:xfrm>
            <a:custGeom>
              <a:avLst/>
              <a:gdLst/>
              <a:ahLst/>
              <a:cxnLst/>
              <a:rect l="l" t="t" r="r" b="b"/>
              <a:pathLst>
                <a:path w="270933" h="270933">
                  <a:moveTo>
                    <a:pt x="0" y="0"/>
                  </a:moveTo>
                  <a:lnTo>
                    <a:pt x="270933" y="0"/>
                  </a:lnTo>
                  <a:lnTo>
                    <a:pt x="270933" y="270933"/>
                  </a:lnTo>
                  <a:lnTo>
                    <a:pt x="0" y="270933"/>
                  </a:lnTo>
                  <a:close/>
                </a:path>
              </a:pathLst>
            </a:custGeom>
            <a:solidFill>
              <a:srgbClr val="FFBD59"/>
            </a:solidFill>
          </p:spPr>
        </p:sp>
        <p:sp>
          <p:nvSpPr>
            <p:cNvPr id="10" name="TextBox 10"/>
            <p:cNvSpPr txBox="1"/>
            <p:nvPr/>
          </p:nvSpPr>
          <p:spPr>
            <a:xfrm>
              <a:off x="0" y="-38100"/>
              <a:ext cx="270933" cy="309033"/>
            </a:xfrm>
            <a:prstGeom prst="rect">
              <a:avLst/>
            </a:prstGeom>
          </p:spPr>
          <p:txBody>
            <a:bodyPr lIns="50800" tIns="50800" rIns="50800" bIns="50800" rtlCol="0" anchor="ctr"/>
            <a:lstStyle/>
            <a:p>
              <a:pPr algn="ctr">
                <a:lnSpc>
                  <a:spcPts val="2659"/>
                </a:lnSpc>
              </a:pPr>
              <a:endParaRPr/>
            </a:p>
          </p:txBody>
        </p:sp>
      </p:grpSp>
      <p:grpSp>
        <p:nvGrpSpPr>
          <p:cNvPr id="11" name="Group 11"/>
          <p:cNvGrpSpPr/>
          <p:nvPr/>
        </p:nvGrpSpPr>
        <p:grpSpPr>
          <a:xfrm>
            <a:off x="-144344" y="3496726"/>
            <a:ext cx="9018395" cy="4480559"/>
            <a:chOff x="0" y="0"/>
            <a:chExt cx="12024527" cy="5974078"/>
          </a:xfrm>
        </p:grpSpPr>
        <p:pic>
          <p:nvPicPr>
            <p:cNvPr id="12" name="Picture 12"/>
            <p:cNvPicPr>
              <a:picLocks noChangeAspect="1"/>
            </p:cNvPicPr>
            <p:nvPr/>
          </p:nvPicPr>
          <p:blipFill>
            <a:blip r:embed="rId2"/>
            <a:srcRect t="6172" b="6172"/>
            <a:stretch>
              <a:fillRect/>
            </a:stretch>
          </p:blipFill>
          <p:spPr>
            <a:xfrm>
              <a:off x="0" y="0"/>
              <a:ext cx="12024527" cy="5974078"/>
            </a:xfrm>
            <a:prstGeom prst="rect">
              <a:avLst/>
            </a:prstGeom>
          </p:spPr>
        </p:pic>
      </p:grpSp>
      <p:grpSp>
        <p:nvGrpSpPr>
          <p:cNvPr id="13" name="Group 13"/>
          <p:cNvGrpSpPr/>
          <p:nvPr/>
        </p:nvGrpSpPr>
        <p:grpSpPr>
          <a:xfrm>
            <a:off x="10533649" y="2664830"/>
            <a:ext cx="1147901" cy="75115"/>
            <a:chOff x="0" y="0"/>
            <a:chExt cx="302328" cy="19783"/>
          </a:xfrm>
        </p:grpSpPr>
        <p:sp>
          <p:nvSpPr>
            <p:cNvPr id="14" name="Freeform 14"/>
            <p:cNvSpPr/>
            <p:nvPr/>
          </p:nvSpPr>
          <p:spPr>
            <a:xfrm>
              <a:off x="0" y="0"/>
              <a:ext cx="302328" cy="19783"/>
            </a:xfrm>
            <a:custGeom>
              <a:avLst/>
              <a:gdLst/>
              <a:ahLst/>
              <a:cxnLst/>
              <a:rect l="l" t="t" r="r" b="b"/>
              <a:pathLst>
                <a:path w="302328" h="19783">
                  <a:moveTo>
                    <a:pt x="0" y="0"/>
                  </a:moveTo>
                  <a:lnTo>
                    <a:pt x="302328" y="0"/>
                  </a:lnTo>
                  <a:lnTo>
                    <a:pt x="302328" y="19783"/>
                  </a:lnTo>
                  <a:lnTo>
                    <a:pt x="0" y="19783"/>
                  </a:lnTo>
                  <a:close/>
                </a:path>
              </a:pathLst>
            </a:custGeom>
            <a:solidFill>
              <a:srgbClr val="FFBD59"/>
            </a:solidFill>
          </p:spPr>
        </p:sp>
        <p:sp>
          <p:nvSpPr>
            <p:cNvPr id="15" name="TextBox 15"/>
            <p:cNvSpPr txBox="1"/>
            <p:nvPr/>
          </p:nvSpPr>
          <p:spPr>
            <a:xfrm>
              <a:off x="0" y="-38100"/>
              <a:ext cx="302328" cy="57883"/>
            </a:xfrm>
            <a:prstGeom prst="rect">
              <a:avLst/>
            </a:prstGeom>
          </p:spPr>
          <p:txBody>
            <a:bodyPr lIns="50800" tIns="50800" rIns="50800" bIns="50800" rtlCol="0" anchor="ctr"/>
            <a:lstStyle/>
            <a:p>
              <a:pPr algn="ctr">
                <a:lnSpc>
                  <a:spcPts val="2659"/>
                </a:lnSpc>
              </a:pPr>
              <a:endParaRPr/>
            </a:p>
          </p:txBody>
        </p:sp>
      </p:grpSp>
      <p:sp>
        <p:nvSpPr>
          <p:cNvPr id="16" name="Freeform 16"/>
          <p:cNvSpPr/>
          <p:nvPr/>
        </p:nvSpPr>
        <p:spPr>
          <a:xfrm>
            <a:off x="9421250" y="2969386"/>
            <a:ext cx="835148" cy="527340"/>
          </a:xfrm>
          <a:custGeom>
            <a:avLst/>
            <a:gdLst/>
            <a:ahLst/>
            <a:cxnLst/>
            <a:rect l="l" t="t" r="r" b="b"/>
            <a:pathLst>
              <a:path w="835148" h="527340">
                <a:moveTo>
                  <a:pt x="0" y="0"/>
                </a:moveTo>
                <a:lnTo>
                  <a:pt x="835149" y="0"/>
                </a:lnTo>
                <a:lnTo>
                  <a:pt x="835149" y="527340"/>
                </a:lnTo>
                <a:lnTo>
                  <a:pt x="0" y="52734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7" name="Freeform 17"/>
          <p:cNvSpPr/>
          <p:nvPr/>
        </p:nvSpPr>
        <p:spPr>
          <a:xfrm>
            <a:off x="9144000" y="5528087"/>
            <a:ext cx="515267" cy="417835"/>
          </a:xfrm>
          <a:custGeom>
            <a:avLst/>
            <a:gdLst/>
            <a:ahLst/>
            <a:cxnLst/>
            <a:rect l="l" t="t" r="r" b="b"/>
            <a:pathLst>
              <a:path w="515267" h="417835">
                <a:moveTo>
                  <a:pt x="0" y="0"/>
                </a:moveTo>
                <a:lnTo>
                  <a:pt x="515267" y="0"/>
                </a:lnTo>
                <a:lnTo>
                  <a:pt x="515267" y="417835"/>
                </a:lnTo>
                <a:lnTo>
                  <a:pt x="0" y="41783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8" name="Freeform 18"/>
          <p:cNvSpPr/>
          <p:nvPr/>
        </p:nvSpPr>
        <p:spPr>
          <a:xfrm>
            <a:off x="-89959" y="2435596"/>
            <a:ext cx="8913285" cy="5974572"/>
          </a:xfrm>
          <a:custGeom>
            <a:avLst/>
            <a:gdLst/>
            <a:ahLst/>
            <a:cxnLst/>
            <a:rect l="l" t="t" r="r" b="b"/>
            <a:pathLst>
              <a:path w="8913285" h="5974572">
                <a:moveTo>
                  <a:pt x="0" y="0"/>
                </a:moveTo>
                <a:lnTo>
                  <a:pt x="8913285" y="0"/>
                </a:lnTo>
                <a:lnTo>
                  <a:pt x="8913285" y="5974572"/>
                </a:lnTo>
                <a:lnTo>
                  <a:pt x="0" y="5974572"/>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23" name="TextBox 23"/>
          <p:cNvSpPr txBox="1"/>
          <p:nvPr/>
        </p:nvSpPr>
        <p:spPr>
          <a:xfrm>
            <a:off x="17521771" y="9626320"/>
            <a:ext cx="503758" cy="264086"/>
          </a:xfrm>
          <a:prstGeom prst="rect">
            <a:avLst/>
          </a:prstGeom>
        </p:spPr>
        <p:txBody>
          <a:bodyPr lIns="0" tIns="0" rIns="0" bIns="0" rtlCol="0" anchor="t">
            <a:spAutoFit/>
          </a:bodyPr>
          <a:lstStyle/>
          <a:p>
            <a:pPr algn="ctr">
              <a:lnSpc>
                <a:spcPts val="2239"/>
              </a:lnSpc>
            </a:pPr>
            <a:r>
              <a:rPr lang="en-US" sz="1599" b="1">
                <a:solidFill>
                  <a:srgbClr val="FFFFFF"/>
                </a:solidFill>
                <a:latin typeface="Open Sans Bold"/>
                <a:ea typeface="Open Sans Bold"/>
                <a:cs typeface="Open Sans Bold"/>
                <a:sym typeface="Open Sans Bold"/>
              </a:rPr>
              <a:t>09</a:t>
            </a:r>
          </a:p>
        </p:txBody>
      </p:sp>
      <p:sp>
        <p:nvSpPr>
          <p:cNvPr id="24" name="TextBox 24"/>
          <p:cNvSpPr txBox="1"/>
          <p:nvPr/>
        </p:nvSpPr>
        <p:spPr>
          <a:xfrm>
            <a:off x="10533649" y="3026536"/>
            <a:ext cx="5241281" cy="1531580"/>
          </a:xfrm>
          <a:prstGeom prst="rect">
            <a:avLst/>
          </a:prstGeom>
        </p:spPr>
        <p:txBody>
          <a:bodyPr lIns="0" tIns="0" rIns="0" bIns="0" rtlCol="0" anchor="t">
            <a:spAutoFit/>
          </a:bodyPr>
          <a:lstStyle/>
          <a:p>
            <a:pPr algn="l">
              <a:lnSpc>
                <a:spcPts val="5937"/>
              </a:lnSpc>
            </a:pPr>
            <a:r>
              <a:rPr lang="en-US" sz="5497" b="1">
                <a:solidFill>
                  <a:srgbClr val="1F2020"/>
                </a:solidFill>
                <a:latin typeface="Montserrat Bold"/>
                <a:ea typeface="Montserrat Bold"/>
                <a:cs typeface="Montserrat Bold"/>
                <a:sym typeface="Montserrat Bold"/>
              </a:rPr>
              <a:t>INFLUENCE MARKETING </a:t>
            </a:r>
          </a:p>
        </p:txBody>
      </p:sp>
      <p:sp>
        <p:nvSpPr>
          <p:cNvPr id="25" name="TextBox 25"/>
          <p:cNvSpPr txBox="1"/>
          <p:nvPr/>
        </p:nvSpPr>
        <p:spPr>
          <a:xfrm>
            <a:off x="9929216" y="5422882"/>
            <a:ext cx="7976224" cy="1815497"/>
          </a:xfrm>
          <a:prstGeom prst="rect">
            <a:avLst/>
          </a:prstGeom>
        </p:spPr>
        <p:txBody>
          <a:bodyPr lIns="0" tIns="0" rIns="0" bIns="0" rtlCol="0" anchor="t">
            <a:spAutoFit/>
          </a:bodyPr>
          <a:lstStyle/>
          <a:p>
            <a:pPr algn="l">
              <a:lnSpc>
                <a:spcPts val="3563"/>
              </a:lnSpc>
              <a:spcBef>
                <a:spcPct val="0"/>
              </a:spcBef>
            </a:pPr>
            <a:r>
              <a:rPr lang="en-US" sz="2400" dirty="0">
                <a:solidFill>
                  <a:srgbClr val="1F2020"/>
                </a:solidFill>
                <a:latin typeface="Open Sans"/>
                <a:ea typeface="Open Sans"/>
                <a:cs typeface="Open Sans"/>
                <a:sym typeface="Open Sans"/>
              </a:rPr>
              <a:t>Influencer Marketing is the art of borrowing trust—where creators share your brand with their loyal community, turning recommendations into powerful results.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403501" y="1912503"/>
            <a:ext cx="1147901" cy="75115"/>
            <a:chOff x="0" y="0"/>
            <a:chExt cx="302328" cy="19783"/>
          </a:xfrm>
        </p:grpSpPr>
        <p:sp>
          <p:nvSpPr>
            <p:cNvPr id="3" name="Freeform 3"/>
            <p:cNvSpPr/>
            <p:nvPr/>
          </p:nvSpPr>
          <p:spPr>
            <a:xfrm>
              <a:off x="0" y="0"/>
              <a:ext cx="302328" cy="19783"/>
            </a:xfrm>
            <a:custGeom>
              <a:avLst/>
              <a:gdLst/>
              <a:ahLst/>
              <a:cxnLst/>
              <a:rect l="l" t="t" r="r" b="b"/>
              <a:pathLst>
                <a:path w="302328" h="19783">
                  <a:moveTo>
                    <a:pt x="0" y="0"/>
                  </a:moveTo>
                  <a:lnTo>
                    <a:pt x="302328" y="0"/>
                  </a:lnTo>
                  <a:lnTo>
                    <a:pt x="302328" y="19783"/>
                  </a:lnTo>
                  <a:lnTo>
                    <a:pt x="0" y="19783"/>
                  </a:lnTo>
                  <a:close/>
                </a:path>
              </a:pathLst>
            </a:custGeom>
            <a:solidFill>
              <a:srgbClr val="FFBD59"/>
            </a:solidFill>
          </p:spPr>
        </p:sp>
        <p:sp>
          <p:nvSpPr>
            <p:cNvPr id="4" name="TextBox 4"/>
            <p:cNvSpPr txBox="1"/>
            <p:nvPr/>
          </p:nvSpPr>
          <p:spPr>
            <a:xfrm>
              <a:off x="0" y="-38100"/>
              <a:ext cx="302328" cy="57883"/>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10099122" y="2602054"/>
            <a:ext cx="8005046" cy="5056392"/>
            <a:chOff x="0" y="0"/>
            <a:chExt cx="16161241" cy="10208257"/>
          </a:xfrm>
        </p:grpSpPr>
        <p:sp>
          <p:nvSpPr>
            <p:cNvPr id="6" name="Freeform 6"/>
            <p:cNvSpPr/>
            <p:nvPr/>
          </p:nvSpPr>
          <p:spPr>
            <a:xfrm>
              <a:off x="0" y="0"/>
              <a:ext cx="16161241" cy="10208258"/>
            </a:xfrm>
            <a:custGeom>
              <a:avLst/>
              <a:gdLst/>
              <a:ahLst/>
              <a:cxnLst/>
              <a:rect l="l" t="t" r="r" b="b"/>
              <a:pathLst>
                <a:path w="16161241" h="10208258">
                  <a:moveTo>
                    <a:pt x="16161241" y="244802"/>
                  </a:moveTo>
                  <a:lnTo>
                    <a:pt x="16161241" y="9963455"/>
                  </a:lnTo>
                  <a:cubicBezTo>
                    <a:pt x="16161241" y="10098708"/>
                    <a:pt x="16040100" y="10208258"/>
                    <a:pt x="15890534" y="10208258"/>
                  </a:cubicBezTo>
                  <a:lnTo>
                    <a:pt x="270708" y="10208258"/>
                  </a:lnTo>
                  <a:cubicBezTo>
                    <a:pt x="121142" y="10208258"/>
                    <a:pt x="0" y="10098708"/>
                    <a:pt x="0" y="9963455"/>
                  </a:cubicBezTo>
                  <a:lnTo>
                    <a:pt x="0" y="244802"/>
                  </a:lnTo>
                  <a:cubicBezTo>
                    <a:pt x="0" y="109549"/>
                    <a:pt x="121142" y="0"/>
                    <a:pt x="270708" y="0"/>
                  </a:cubicBezTo>
                  <a:lnTo>
                    <a:pt x="15890534" y="0"/>
                  </a:lnTo>
                  <a:cubicBezTo>
                    <a:pt x="16040100" y="0"/>
                    <a:pt x="16161241" y="109549"/>
                    <a:pt x="16161241" y="244802"/>
                  </a:cubicBezTo>
                  <a:close/>
                </a:path>
              </a:pathLst>
            </a:custGeom>
            <a:blipFill>
              <a:blip r:embed="rId2"/>
              <a:stretch>
                <a:fillRect t="-6597" b="-6597"/>
              </a:stretch>
            </a:blipFill>
          </p:spPr>
        </p:sp>
      </p:grpSp>
      <p:sp>
        <p:nvSpPr>
          <p:cNvPr id="7" name="Freeform 7"/>
          <p:cNvSpPr/>
          <p:nvPr/>
        </p:nvSpPr>
        <p:spPr>
          <a:xfrm>
            <a:off x="10099122" y="2381051"/>
            <a:ext cx="8005046" cy="5365780"/>
          </a:xfrm>
          <a:custGeom>
            <a:avLst/>
            <a:gdLst/>
            <a:ahLst/>
            <a:cxnLst/>
            <a:rect l="l" t="t" r="r" b="b"/>
            <a:pathLst>
              <a:path w="8005046" h="5365780">
                <a:moveTo>
                  <a:pt x="0" y="0"/>
                </a:moveTo>
                <a:lnTo>
                  <a:pt x="8005046" y="0"/>
                </a:lnTo>
                <a:lnTo>
                  <a:pt x="8005046" y="5365781"/>
                </a:lnTo>
                <a:lnTo>
                  <a:pt x="0" y="536578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8" name="TextBox 8"/>
          <p:cNvSpPr txBox="1"/>
          <p:nvPr/>
        </p:nvSpPr>
        <p:spPr>
          <a:xfrm>
            <a:off x="1197453" y="4704041"/>
            <a:ext cx="8392648" cy="2277811"/>
          </a:xfrm>
          <a:prstGeom prst="rect">
            <a:avLst/>
          </a:prstGeom>
        </p:spPr>
        <p:txBody>
          <a:bodyPr wrap="square" lIns="0" tIns="0" rIns="0" bIns="0" rtlCol="0" anchor="t">
            <a:spAutoFit/>
          </a:bodyPr>
          <a:lstStyle/>
          <a:p>
            <a:pPr algn="ctr">
              <a:lnSpc>
                <a:spcPts val="3649"/>
              </a:lnSpc>
              <a:spcBef>
                <a:spcPct val="0"/>
              </a:spcBef>
            </a:pPr>
            <a:r>
              <a:rPr lang="en-US" sz="2400" dirty="0">
                <a:solidFill>
                  <a:srgbClr val="000000"/>
                </a:solidFill>
                <a:latin typeface="Canva Sans"/>
                <a:ea typeface="Canva Sans"/>
                <a:cs typeface="Canva Sans"/>
                <a:sym typeface="Canva Sans"/>
              </a:rPr>
              <a:t>E-commerce marketing focuses on promoting online stores using SEO, SEM, social media, product ads, email campaigns, and retargeting. Its goal is to drive qualified traffic, boost sales, and enhance the shopping experience for online customers.</a:t>
            </a:r>
          </a:p>
        </p:txBody>
      </p:sp>
      <p:sp>
        <p:nvSpPr>
          <p:cNvPr id="9" name="TextBox 9"/>
          <p:cNvSpPr txBox="1"/>
          <p:nvPr/>
        </p:nvSpPr>
        <p:spPr>
          <a:xfrm>
            <a:off x="1403501" y="2044768"/>
            <a:ext cx="9364379" cy="1531580"/>
          </a:xfrm>
          <a:prstGeom prst="rect">
            <a:avLst/>
          </a:prstGeom>
        </p:spPr>
        <p:txBody>
          <a:bodyPr lIns="0" tIns="0" rIns="0" bIns="0" rtlCol="0" anchor="t">
            <a:spAutoFit/>
          </a:bodyPr>
          <a:lstStyle/>
          <a:p>
            <a:pPr algn="l">
              <a:lnSpc>
                <a:spcPts val="5937"/>
              </a:lnSpc>
            </a:pPr>
            <a:r>
              <a:rPr lang="en-US" sz="5497" b="1">
                <a:solidFill>
                  <a:srgbClr val="1F2020"/>
                </a:solidFill>
                <a:latin typeface="Montserrat Bold"/>
                <a:ea typeface="Montserrat Bold"/>
                <a:cs typeface="Montserrat Bold"/>
                <a:sym typeface="Montserrat Bold"/>
              </a:rPr>
              <a:t>E-COMMERCE MARKETING</a:t>
            </a:r>
          </a:p>
        </p:txBody>
      </p:sp>
      <p:sp>
        <p:nvSpPr>
          <p:cNvPr id="10" name="Freeform 10"/>
          <p:cNvSpPr/>
          <p:nvPr/>
        </p:nvSpPr>
        <p:spPr>
          <a:xfrm>
            <a:off x="348164" y="2215009"/>
            <a:ext cx="680536" cy="429712"/>
          </a:xfrm>
          <a:custGeom>
            <a:avLst/>
            <a:gdLst/>
            <a:ahLst/>
            <a:cxnLst/>
            <a:rect l="l" t="t" r="r" b="b"/>
            <a:pathLst>
              <a:path w="680536" h="429712">
                <a:moveTo>
                  <a:pt x="0" y="0"/>
                </a:moveTo>
                <a:lnTo>
                  <a:pt x="680536" y="0"/>
                </a:lnTo>
                <a:lnTo>
                  <a:pt x="680536" y="429712"/>
                </a:lnTo>
                <a:lnTo>
                  <a:pt x="0" y="42971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1" name="Freeform 11"/>
          <p:cNvSpPr/>
          <p:nvPr/>
        </p:nvSpPr>
        <p:spPr>
          <a:xfrm>
            <a:off x="173165" y="4725665"/>
            <a:ext cx="515267" cy="417835"/>
          </a:xfrm>
          <a:custGeom>
            <a:avLst/>
            <a:gdLst/>
            <a:ahLst/>
            <a:cxnLst/>
            <a:rect l="l" t="t" r="r" b="b"/>
            <a:pathLst>
              <a:path w="515267" h="417835">
                <a:moveTo>
                  <a:pt x="0" y="0"/>
                </a:moveTo>
                <a:lnTo>
                  <a:pt x="515267" y="0"/>
                </a:lnTo>
                <a:lnTo>
                  <a:pt x="515267" y="417835"/>
                </a:lnTo>
                <a:lnTo>
                  <a:pt x="0" y="41783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7039" y="-95250"/>
            <a:ext cx="18302748" cy="104775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b="-18444"/>
            </a:stretch>
          </a:blipFill>
        </p:spPr>
        <p:txBody>
          <a:bodyPr/>
          <a:lstStyle/>
          <a:p>
            <a:endParaRPr lang="en-IN" dirty="0"/>
          </a:p>
        </p:txBody>
      </p:sp>
      <p:grpSp>
        <p:nvGrpSpPr>
          <p:cNvPr id="9" name="Group 9"/>
          <p:cNvGrpSpPr/>
          <p:nvPr/>
        </p:nvGrpSpPr>
        <p:grpSpPr>
          <a:xfrm>
            <a:off x="17259300" y="9258300"/>
            <a:ext cx="1028700" cy="1028700"/>
            <a:chOff x="0" y="0"/>
            <a:chExt cx="270933" cy="270933"/>
          </a:xfrm>
        </p:grpSpPr>
        <p:sp>
          <p:nvSpPr>
            <p:cNvPr id="10" name="Freeform 10"/>
            <p:cNvSpPr/>
            <p:nvPr/>
          </p:nvSpPr>
          <p:spPr>
            <a:xfrm>
              <a:off x="0" y="0"/>
              <a:ext cx="270933" cy="270933"/>
            </a:xfrm>
            <a:custGeom>
              <a:avLst/>
              <a:gdLst/>
              <a:ahLst/>
              <a:cxnLst/>
              <a:rect l="l" t="t" r="r" b="b"/>
              <a:pathLst>
                <a:path w="270933" h="270933">
                  <a:moveTo>
                    <a:pt x="0" y="0"/>
                  </a:moveTo>
                  <a:lnTo>
                    <a:pt x="270933" y="0"/>
                  </a:lnTo>
                  <a:lnTo>
                    <a:pt x="270933" y="270933"/>
                  </a:lnTo>
                  <a:lnTo>
                    <a:pt x="0" y="270933"/>
                  </a:lnTo>
                  <a:close/>
                </a:path>
              </a:pathLst>
            </a:custGeom>
            <a:solidFill>
              <a:srgbClr val="FFBD59"/>
            </a:solidFill>
          </p:spPr>
        </p:sp>
        <p:sp>
          <p:nvSpPr>
            <p:cNvPr id="11" name="TextBox 11"/>
            <p:cNvSpPr txBox="1"/>
            <p:nvPr/>
          </p:nvSpPr>
          <p:spPr>
            <a:xfrm>
              <a:off x="0" y="-38100"/>
              <a:ext cx="270933" cy="309033"/>
            </a:xfrm>
            <a:prstGeom prst="rect">
              <a:avLst/>
            </a:prstGeom>
          </p:spPr>
          <p:txBody>
            <a:bodyPr lIns="50800" tIns="50800" rIns="50800" bIns="50800" rtlCol="0" anchor="ctr"/>
            <a:lstStyle/>
            <a:p>
              <a:pPr algn="ctr">
                <a:lnSpc>
                  <a:spcPts val="2659"/>
                </a:lnSpc>
              </a:pPr>
              <a:endParaRPr/>
            </a:p>
          </p:txBody>
        </p:sp>
      </p:grpSp>
      <p:sp>
        <p:nvSpPr>
          <p:cNvPr id="12" name="Freeform 12"/>
          <p:cNvSpPr/>
          <p:nvPr/>
        </p:nvSpPr>
        <p:spPr>
          <a:xfrm>
            <a:off x="14314250" y="4074578"/>
            <a:ext cx="1146581" cy="1276587"/>
          </a:xfrm>
          <a:custGeom>
            <a:avLst/>
            <a:gdLst/>
            <a:ahLst/>
            <a:cxnLst/>
            <a:rect l="l" t="t" r="r" b="b"/>
            <a:pathLst>
              <a:path w="755790" h="755790">
                <a:moveTo>
                  <a:pt x="0" y="0"/>
                </a:moveTo>
                <a:lnTo>
                  <a:pt x="755791" y="0"/>
                </a:lnTo>
                <a:lnTo>
                  <a:pt x="755791" y="755790"/>
                </a:lnTo>
                <a:lnTo>
                  <a:pt x="0" y="75579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13" name="Group 13"/>
          <p:cNvGrpSpPr/>
          <p:nvPr/>
        </p:nvGrpSpPr>
        <p:grpSpPr>
          <a:xfrm rot="5400000">
            <a:off x="4343400" y="1091705"/>
            <a:ext cx="78916" cy="597723"/>
            <a:chOff x="0" y="0"/>
            <a:chExt cx="20784" cy="157425"/>
          </a:xfrm>
        </p:grpSpPr>
        <p:sp>
          <p:nvSpPr>
            <p:cNvPr id="14" name="Freeform 14"/>
            <p:cNvSpPr/>
            <p:nvPr/>
          </p:nvSpPr>
          <p:spPr>
            <a:xfrm>
              <a:off x="0" y="0"/>
              <a:ext cx="20784" cy="157425"/>
            </a:xfrm>
            <a:custGeom>
              <a:avLst/>
              <a:gdLst/>
              <a:ahLst/>
              <a:cxnLst/>
              <a:rect l="l" t="t" r="r" b="b"/>
              <a:pathLst>
                <a:path w="20784" h="157425">
                  <a:moveTo>
                    <a:pt x="0" y="0"/>
                  </a:moveTo>
                  <a:lnTo>
                    <a:pt x="20784" y="0"/>
                  </a:lnTo>
                  <a:lnTo>
                    <a:pt x="20784" y="157425"/>
                  </a:lnTo>
                  <a:lnTo>
                    <a:pt x="0" y="157425"/>
                  </a:lnTo>
                  <a:close/>
                </a:path>
              </a:pathLst>
            </a:custGeom>
            <a:solidFill>
              <a:srgbClr val="FFBD59"/>
            </a:solidFill>
          </p:spPr>
        </p:sp>
        <p:sp>
          <p:nvSpPr>
            <p:cNvPr id="15" name="TextBox 15"/>
            <p:cNvSpPr txBox="1"/>
            <p:nvPr/>
          </p:nvSpPr>
          <p:spPr>
            <a:xfrm>
              <a:off x="0" y="-38100"/>
              <a:ext cx="20784" cy="195525"/>
            </a:xfrm>
            <a:prstGeom prst="rect">
              <a:avLst/>
            </a:prstGeom>
          </p:spPr>
          <p:txBody>
            <a:bodyPr lIns="50800" tIns="50800" rIns="50800" bIns="50800" rtlCol="0" anchor="ctr"/>
            <a:lstStyle/>
            <a:p>
              <a:pPr algn="ctr">
                <a:lnSpc>
                  <a:spcPts val="2659"/>
                </a:lnSpc>
              </a:pPr>
              <a:endParaRPr/>
            </a:p>
          </p:txBody>
        </p:sp>
      </p:grpSp>
      <p:sp>
        <p:nvSpPr>
          <p:cNvPr id="21" name="TextBox 21"/>
          <p:cNvSpPr txBox="1"/>
          <p:nvPr/>
        </p:nvSpPr>
        <p:spPr>
          <a:xfrm>
            <a:off x="11898530" y="517674"/>
            <a:ext cx="809760" cy="203261"/>
          </a:xfrm>
          <a:prstGeom prst="rect">
            <a:avLst/>
          </a:prstGeom>
        </p:spPr>
        <p:txBody>
          <a:bodyPr lIns="0" tIns="0" rIns="0" bIns="0" rtlCol="0" anchor="t">
            <a:spAutoFit/>
          </a:bodyPr>
          <a:lstStyle/>
          <a:p>
            <a:pPr algn="l">
              <a:lnSpc>
                <a:spcPts val="1680"/>
              </a:lnSpc>
              <a:spcBef>
                <a:spcPct val="0"/>
              </a:spcBef>
            </a:pPr>
            <a:r>
              <a:rPr lang="en-US" sz="1200" dirty="0">
                <a:solidFill>
                  <a:srgbClr val="FFFFFF"/>
                </a:solidFill>
                <a:latin typeface="Open Sans"/>
                <a:ea typeface="Open Sans"/>
                <a:cs typeface="Open Sans"/>
                <a:sym typeface="Open Sans"/>
              </a:rPr>
              <a:t>Hom</a:t>
            </a:r>
          </a:p>
        </p:txBody>
      </p:sp>
      <p:sp>
        <p:nvSpPr>
          <p:cNvPr id="22" name="TextBox 22"/>
          <p:cNvSpPr txBox="1"/>
          <p:nvPr/>
        </p:nvSpPr>
        <p:spPr>
          <a:xfrm>
            <a:off x="17521771" y="9626320"/>
            <a:ext cx="503758" cy="264086"/>
          </a:xfrm>
          <a:prstGeom prst="rect">
            <a:avLst/>
          </a:prstGeom>
        </p:spPr>
        <p:txBody>
          <a:bodyPr lIns="0" tIns="0" rIns="0" bIns="0" rtlCol="0" anchor="t">
            <a:spAutoFit/>
          </a:bodyPr>
          <a:lstStyle/>
          <a:p>
            <a:pPr algn="ctr">
              <a:lnSpc>
                <a:spcPts val="2239"/>
              </a:lnSpc>
            </a:pPr>
            <a:r>
              <a:rPr lang="en-US" sz="1599" b="1">
                <a:solidFill>
                  <a:srgbClr val="FFFFFF"/>
                </a:solidFill>
                <a:latin typeface="Open Sans Bold"/>
                <a:ea typeface="Open Sans Bold"/>
                <a:cs typeface="Open Sans Bold"/>
                <a:sym typeface="Open Sans Bold"/>
              </a:rPr>
              <a:t>10</a:t>
            </a:r>
          </a:p>
        </p:txBody>
      </p:sp>
      <p:sp>
        <p:nvSpPr>
          <p:cNvPr id="23" name="TextBox 23"/>
          <p:cNvSpPr txBox="1"/>
          <p:nvPr/>
        </p:nvSpPr>
        <p:spPr>
          <a:xfrm>
            <a:off x="3156284" y="2096954"/>
            <a:ext cx="7555831" cy="2396388"/>
          </a:xfrm>
          <a:prstGeom prst="rect">
            <a:avLst/>
          </a:prstGeom>
        </p:spPr>
        <p:txBody>
          <a:bodyPr lIns="0" tIns="0" rIns="0" bIns="0" rtlCol="0" anchor="t">
            <a:spAutoFit/>
          </a:bodyPr>
          <a:lstStyle/>
          <a:p>
            <a:pPr algn="l">
              <a:lnSpc>
                <a:spcPts val="19652"/>
              </a:lnSpc>
              <a:spcBef>
                <a:spcPct val="0"/>
              </a:spcBef>
            </a:pPr>
            <a:r>
              <a:rPr lang="en-US" sz="14037" dirty="0">
                <a:solidFill>
                  <a:srgbClr val="FFFFFF"/>
                </a:solidFill>
                <a:latin typeface="Montserrat"/>
                <a:ea typeface="Montserrat"/>
                <a:cs typeface="Montserrat"/>
                <a:sym typeface="Montserrat"/>
              </a:rPr>
              <a:t>THANK</a:t>
            </a:r>
          </a:p>
        </p:txBody>
      </p:sp>
      <p:sp>
        <p:nvSpPr>
          <p:cNvPr id="24" name="TextBox 24"/>
          <p:cNvSpPr txBox="1"/>
          <p:nvPr/>
        </p:nvSpPr>
        <p:spPr>
          <a:xfrm>
            <a:off x="6934200" y="4457700"/>
            <a:ext cx="5563634" cy="2396388"/>
          </a:xfrm>
          <a:prstGeom prst="rect">
            <a:avLst/>
          </a:prstGeom>
        </p:spPr>
        <p:txBody>
          <a:bodyPr lIns="0" tIns="0" rIns="0" bIns="0" rtlCol="0" anchor="t">
            <a:spAutoFit/>
          </a:bodyPr>
          <a:lstStyle/>
          <a:p>
            <a:pPr algn="l">
              <a:lnSpc>
                <a:spcPts val="19652"/>
              </a:lnSpc>
              <a:spcBef>
                <a:spcPct val="0"/>
              </a:spcBef>
            </a:pPr>
            <a:r>
              <a:rPr lang="en-US" sz="14037" b="1" dirty="0">
                <a:solidFill>
                  <a:srgbClr val="FFBD59"/>
                </a:solidFill>
                <a:latin typeface="Montserrat Bold"/>
                <a:ea typeface="Montserrat Bold"/>
                <a:cs typeface="Montserrat Bold"/>
                <a:sym typeface="Montserrat Bold"/>
              </a:rPr>
              <a:t>YOU</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TotalTime>
  <Words>455</Words>
  <Application>Microsoft Office PowerPoint</Application>
  <PresentationFormat>Custom</PresentationFormat>
  <Paragraphs>44</Paragraphs>
  <Slides>11</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Arial</vt:lpstr>
      <vt:lpstr>Montserrat</vt:lpstr>
      <vt:lpstr>Montserrat Bold</vt:lpstr>
      <vt:lpstr>Canva Sans</vt:lpstr>
      <vt:lpstr>Open Sans Bold</vt:lpstr>
      <vt:lpstr>Calibri</vt:lpstr>
      <vt:lpstr>Open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digital MARKETING</dc:title>
  <cp:lastModifiedBy>kandeepan g</cp:lastModifiedBy>
  <cp:revision>5</cp:revision>
  <dcterms:created xsi:type="dcterms:W3CDTF">2006-08-16T00:00:00Z</dcterms:created>
  <dcterms:modified xsi:type="dcterms:W3CDTF">2025-12-08T15:32:13Z</dcterms:modified>
  <dc:identifier>DAG6nI35eBY</dc:identifier>
</cp:coreProperties>
</file>